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mov"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8" r:id="rId2"/>
    <p:sldId id="396" r:id="rId3"/>
    <p:sldId id="397" r:id="rId4"/>
    <p:sldId id="394" r:id="rId5"/>
    <p:sldId id="395" r:id="rId6"/>
    <p:sldId id="398" r:id="rId7"/>
    <p:sldId id="381" r:id="rId8"/>
    <p:sldId id="382" r:id="rId9"/>
    <p:sldId id="383" r:id="rId10"/>
    <p:sldId id="384" r:id="rId11"/>
    <p:sldId id="385" r:id="rId12"/>
    <p:sldId id="386" r:id="rId13"/>
    <p:sldId id="387" r:id="rId14"/>
    <p:sldId id="388" r:id="rId15"/>
    <p:sldId id="359" r:id="rId16"/>
    <p:sldId id="360" r:id="rId17"/>
    <p:sldId id="356" r:id="rId18"/>
    <p:sldId id="371" r:id="rId19"/>
    <p:sldId id="357" r:id="rId20"/>
    <p:sldId id="358" r:id="rId21"/>
    <p:sldId id="372" r:id="rId22"/>
    <p:sldId id="370" r:id="rId23"/>
    <p:sldId id="373" r:id="rId24"/>
    <p:sldId id="374" r:id="rId25"/>
    <p:sldId id="375" r:id="rId26"/>
    <p:sldId id="376" r:id="rId27"/>
    <p:sldId id="389" r:id="rId28"/>
    <p:sldId id="390" r:id="rId29"/>
    <p:sldId id="391" r:id="rId30"/>
    <p:sldId id="392" r:id="rId31"/>
    <p:sldId id="377" r:id="rId32"/>
    <p:sldId id="378" r:id="rId33"/>
    <p:sldId id="379" r:id="rId34"/>
    <p:sldId id="380" r:id="rId35"/>
    <p:sldId id="393" r:id="rId36"/>
    <p:sldId id="330" r:id="rId37"/>
    <p:sldId id="290" r:id="rId38"/>
    <p:sldId id="289" r:id="rId39"/>
  </p:sldIdLst>
  <p:sldSz cx="12188825" cy="6858000"/>
  <p:notesSz cx="6985000" cy="92837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 xmlns:p15="http://schemas.microsoft.com/office/powerpoint/2012/main">
        <p15:guide id="1" orient="horz" pos="2924" userDrawn="1">
          <p15:clr>
            <a:srgbClr val="A4A3A4"/>
          </p15:clr>
        </p15:guide>
        <p15:guide id="2" pos="220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FF5A"/>
    <a:srgbClr val="00FF80"/>
    <a:srgbClr val="41555E"/>
    <a:srgbClr val="46575E"/>
    <a:srgbClr val="5382A1"/>
    <a:srgbClr val="8DA6B1"/>
    <a:srgbClr val="61808E"/>
    <a:srgbClr val="BBCAD0"/>
    <a:srgbClr val="D1DBE0"/>
    <a:srgbClr val="E8ED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2" autoAdjust="0"/>
    <p:restoredTop sz="77344" autoAdjust="0"/>
  </p:normalViewPr>
  <p:slideViewPr>
    <p:cSldViewPr snapToGrid="0">
      <p:cViewPr>
        <p:scale>
          <a:sx n="121" d="100"/>
          <a:sy n="121" d="100"/>
        </p:scale>
        <p:origin x="-80" y="496"/>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2272"/>
    </p:cViewPr>
  </p:sorterViewPr>
  <p:notesViewPr>
    <p:cSldViewPr snapToGrid="0">
      <p:cViewPr varScale="1">
        <p:scale>
          <a:sx n="83" d="100"/>
          <a:sy n="83" d="100"/>
        </p:scale>
        <p:origin x="-3876" y="-7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tags" Target="tags/tag1.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1" tIns="46476" rIns="92951" bIns="46476" rtlCol="0"/>
          <a:lstStyle>
            <a:lvl1pPr algn="l">
              <a:defRPr sz="1200"/>
            </a:lvl1pPr>
          </a:lstStyle>
          <a:p>
            <a:endParaRPr/>
          </a:p>
        </p:txBody>
      </p:sp>
      <p:sp>
        <p:nvSpPr>
          <p:cNvPr id="3" name="Date Placeholder 2"/>
          <p:cNvSpPr>
            <a:spLocks noGrp="1"/>
          </p:cNvSpPr>
          <p:nvPr>
            <p:ph type="dt" sz="quarter" idx="1"/>
          </p:nvPr>
        </p:nvSpPr>
        <p:spPr>
          <a:xfrm>
            <a:off x="3956550" y="0"/>
            <a:ext cx="3026833" cy="464185"/>
          </a:xfrm>
          <a:prstGeom prst="rect">
            <a:avLst/>
          </a:prstGeom>
        </p:spPr>
        <p:txBody>
          <a:bodyPr vert="horz" lIns="92951" tIns="46476" rIns="92951" bIns="46476" rtlCol="0"/>
          <a:lstStyle>
            <a:lvl1pPr algn="r">
              <a:defRPr sz="1200"/>
            </a:lvl1pPr>
          </a:lstStyle>
          <a:p>
            <a:fld id="{1E821AA6-70BE-4FDE-A8DC-DB381A688FD8}" type="datetimeFigureOut">
              <a:rPr lang="en-US"/>
              <a:pPr/>
              <a:t>11/03/2015</a:t>
            </a:fld>
            <a:endParaRPr/>
          </a:p>
        </p:txBody>
      </p:sp>
      <p:sp>
        <p:nvSpPr>
          <p:cNvPr id="4" name="Footer Placeholder 3"/>
          <p:cNvSpPr>
            <a:spLocks noGrp="1"/>
          </p:cNvSpPr>
          <p:nvPr>
            <p:ph type="ftr" sz="quarter" idx="2"/>
          </p:nvPr>
        </p:nvSpPr>
        <p:spPr>
          <a:xfrm>
            <a:off x="0" y="8817905"/>
            <a:ext cx="3026833" cy="464185"/>
          </a:xfrm>
          <a:prstGeom prst="rect">
            <a:avLst/>
          </a:prstGeom>
        </p:spPr>
        <p:txBody>
          <a:bodyPr vert="horz" lIns="92951" tIns="46476" rIns="92951" bIns="46476" rtlCol="0" anchor="b"/>
          <a:lstStyle>
            <a:lvl1pPr algn="l">
              <a:defRPr sz="1200"/>
            </a:lvl1pPr>
          </a:lstStyle>
          <a:p>
            <a:endParaRPr/>
          </a:p>
        </p:txBody>
      </p:sp>
      <p:sp>
        <p:nvSpPr>
          <p:cNvPr id="5" name="Slide Number Placeholder 4"/>
          <p:cNvSpPr>
            <a:spLocks noGrp="1"/>
          </p:cNvSpPr>
          <p:nvPr>
            <p:ph type="sldNum" sz="quarter" idx="3"/>
          </p:nvPr>
        </p:nvSpPr>
        <p:spPr>
          <a:xfrm>
            <a:off x="3956550" y="8817905"/>
            <a:ext cx="3026833" cy="464185"/>
          </a:xfrm>
          <a:prstGeom prst="rect">
            <a:avLst/>
          </a:prstGeom>
        </p:spPr>
        <p:txBody>
          <a:bodyPr vert="horz" lIns="92951" tIns="46476" rIns="92951" bIns="46476" rtlCol="0" anchor="b"/>
          <a:lstStyle>
            <a:lvl1pPr algn="r">
              <a:defRPr sz="1200"/>
            </a:lvl1pPr>
          </a:lstStyle>
          <a:p>
            <a:fld id="{197E47EA-D299-42CE-88BF-4E1035596DA5}" type="slidenum">
              <a:rPr/>
              <a:pPr/>
              <a:t>‹#›</a:t>
            </a:fld>
            <a:endParaRPr/>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96875" y="387350"/>
            <a:ext cx="4640263" cy="2611438"/>
          </a:xfrm>
          <a:prstGeom prst="rect">
            <a:avLst/>
          </a:prstGeom>
          <a:noFill/>
          <a:ln w="12700">
            <a:solidFill>
              <a:prstClr val="black"/>
            </a:solidFill>
          </a:ln>
        </p:spPr>
        <p:txBody>
          <a:bodyPr vert="horz" lIns="92951" tIns="46476" rIns="92951" bIns="46476" rtlCol="0" anchor="ctr"/>
          <a:lstStyle/>
          <a:p>
            <a:endParaRPr/>
          </a:p>
        </p:txBody>
      </p:sp>
      <p:sp>
        <p:nvSpPr>
          <p:cNvPr id="5" name="Notes Placeholder 4"/>
          <p:cNvSpPr>
            <a:spLocks noGrp="1"/>
          </p:cNvSpPr>
          <p:nvPr>
            <p:ph type="body" sz="quarter" idx="3"/>
          </p:nvPr>
        </p:nvSpPr>
        <p:spPr>
          <a:xfrm>
            <a:off x="388057" y="3171931"/>
            <a:ext cx="6208889" cy="5415492"/>
          </a:xfrm>
          <a:prstGeom prst="rect">
            <a:avLst/>
          </a:prstGeom>
        </p:spPr>
        <p:txBody>
          <a:bodyPr vert="horz" lIns="0" tIns="0" rIns="0" bIns="92951"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8055" y="8742152"/>
            <a:ext cx="4734278" cy="230481"/>
          </a:xfrm>
          <a:prstGeom prst="rect">
            <a:avLst/>
          </a:prstGeom>
        </p:spPr>
        <p:txBody>
          <a:bodyPr vert="horz" lIns="92951" tIns="46476" rIns="92951" bIns="46476" rtlCol="0" anchor="b"/>
          <a:lstStyle>
            <a:lvl1pPr algn="l">
              <a:defRPr sz="1200"/>
            </a:lvl1pPr>
          </a:lstStyle>
          <a:p>
            <a:endParaRPr/>
          </a:p>
        </p:txBody>
      </p:sp>
      <p:sp>
        <p:nvSpPr>
          <p:cNvPr id="7" name="Slide Number Placeholder 6"/>
          <p:cNvSpPr>
            <a:spLocks noGrp="1"/>
          </p:cNvSpPr>
          <p:nvPr>
            <p:ph type="sldNum" sz="quarter" idx="5"/>
          </p:nvPr>
        </p:nvSpPr>
        <p:spPr>
          <a:xfrm>
            <a:off x="5820833" y="8742152"/>
            <a:ext cx="776111" cy="230481"/>
          </a:xfrm>
          <a:prstGeom prst="rect">
            <a:avLst/>
          </a:prstGeom>
        </p:spPr>
        <p:txBody>
          <a:bodyPr vert="horz" lIns="92951" tIns="46476" rIns="92951" bIns="46476" rtlCol="0" anchor="b"/>
          <a:lstStyle>
            <a:lvl1pPr algn="r">
              <a:defRPr sz="1200"/>
            </a:lvl1pPr>
          </a:lstStyle>
          <a:p>
            <a:fld id="{8C72D9AE-7182-4680-8F79-479C4181FF08}" type="slidenum">
              <a:rPr/>
              <a:pPr/>
              <a:t>‹#›</a:t>
            </a:fld>
            <a:endParaRPr/>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normAutofit fontScale="92500" lnSpcReduction="20000"/>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a:p>
        </p:txBody>
      </p:sp>
    </p:spTree>
    <p:extLst>
      <p:ext uri="{BB962C8B-B14F-4D97-AF65-F5344CB8AC3E}">
        <p14:creationId xmlns:p14="http://schemas.microsoft.com/office/powerpoint/2010/main" val="223846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25</a:t>
            </a:fld>
            <a:endParaRPr lang="en-US"/>
          </a:p>
        </p:txBody>
      </p:sp>
    </p:spTree>
    <p:extLst>
      <p:ext uri="{BB962C8B-B14F-4D97-AF65-F5344CB8AC3E}">
        <p14:creationId xmlns:p14="http://schemas.microsoft.com/office/powerpoint/2010/main" val="1147147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t>32</a:t>
            </a:fld>
            <a:endParaRPr lang="en-US"/>
          </a:p>
        </p:txBody>
      </p:sp>
    </p:spTree>
    <p:extLst>
      <p:ext uri="{BB962C8B-B14F-4D97-AF65-F5344CB8AC3E}">
        <p14:creationId xmlns:p14="http://schemas.microsoft.com/office/powerpoint/2010/main" val="354408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pPr>
              <a:defRPr/>
            </a:pPr>
            <a:fld id="{0F2CCB1B-A173-CA4C-8538-C2EF29644101}" type="slidenum">
              <a:rPr lang="en-US" smtClean="0"/>
              <a:pPr>
                <a:defRPr/>
              </a:pPr>
              <a:t>36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37</a:t>
            </a:fld>
            <a:endParaRPr lang="en-US"/>
          </a:p>
        </p:txBody>
      </p:sp>
    </p:spTree>
    <p:extLst>
      <p:ext uri="{BB962C8B-B14F-4D97-AF65-F5344CB8AC3E}">
        <p14:creationId xmlns:p14="http://schemas.microsoft.com/office/powerpoint/2010/main" val="47995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38</a:t>
            </a:fld>
            <a:endParaRPr lang="en-US"/>
          </a:p>
        </p:txBody>
      </p:sp>
    </p:spTree>
    <p:extLst>
      <p:ext uri="{BB962C8B-B14F-4D97-AF65-F5344CB8AC3E}">
        <p14:creationId xmlns:p14="http://schemas.microsoft.com/office/powerpoint/2010/main" val="124275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Horizontal JavaOne-Oracle co-branded logo in white on blue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66994" y="6263640"/>
            <a:ext cx="1889615"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51EAA63-D034-42AE-91FA-B13B9518C7BE}" type="slidenum">
              <a:rPr/>
              <a:p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3"/>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Slide Number Placeholder 8"/>
          <p:cNvSpPr>
            <a:spLocks noGrp="1"/>
          </p:cNvSpPr>
          <p:nvPr>
            <p:ph type="sldNum" sz="quarter" idx="12"/>
          </p:nvPr>
        </p:nvSpPr>
        <p:spPr/>
        <p:txBody>
          <a:bodyPr/>
          <a:lstStyle/>
          <a:p>
            <a:fld id="{C51EAA63-D034-42AE-91FA-B13B9518C7BE}" type="slidenum">
              <a:rPr/>
              <a:pPr/>
              <a:t>‹#›</a:t>
            </a:fld>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pic>
        <p:nvPicPr>
          <p:cNvPr id="10" name="Picture 9" descr="Horizontal JavaOne-Oracle co-branded logo in white on blue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66994" y="6263640"/>
            <a:ext cx="1889615"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Content Placeholder 2"/>
          <p:cNvSpPr>
            <a:spLocks noGrp="1"/>
          </p:cNvSpPr>
          <p:nvPr>
            <p:ph idx="1"/>
          </p:nvPr>
        </p:nvSpPr>
        <p:spPr>
          <a:xfrm>
            <a:off x="531151" y="1524000"/>
            <a:ext cx="11126522" cy="4648200"/>
          </a:xfrm>
        </p:spPr>
        <p:txBody>
          <a:bodyPr>
            <a:normAutofit/>
          </a:bodyPr>
          <a:lstStyle>
            <a:lvl1pPr marL="1828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1pPr>
            <a:lvl2pPr marL="6400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2pPr>
            <a:lvl3pPr marL="10972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3pPr>
            <a:lvl4pPr marL="15544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4pPr>
            <a:lvl5pPr marL="20116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426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1" y="1524000"/>
            <a:ext cx="777240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8240"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p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Oracle Signature">
    <p:spTree>
      <p:nvGrpSpPr>
        <p:cNvPr id="1" name=""/>
        <p:cNvGrpSpPr/>
        <p:nvPr/>
      </p:nvGrpSpPr>
      <p:grpSpPr>
        <a:xfrm>
          <a:off x="0" y="0"/>
          <a:ext cx="0" cy="0"/>
          <a:chOff x="0" y="0"/>
          <a:chExt cx="0" cy="0"/>
        </a:xfrm>
      </p:grpSpPr>
      <p:pic>
        <p:nvPicPr>
          <p:cNvPr id="6" name="Picture 5" descr="Oracle Signature in red on white background. Light blue frame around perimete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3904" y="2808154"/>
            <a:ext cx="4581144" cy="641359"/>
          </a:xfrm>
          <a:prstGeom prst="rect">
            <a:avLst/>
          </a:prstGeom>
        </p:spPr>
      </p:pic>
      <p:grpSp>
        <p:nvGrpSpPr>
          <p:cNvPr id="12" name="Group 11"/>
          <p:cNvGrpSpPr/>
          <p:nvPr userDrawn="1"/>
        </p:nvGrpSpPr>
        <p:grpSpPr>
          <a:xfrm>
            <a:off x="0" y="0"/>
            <a:ext cx="12189398" cy="6858000"/>
            <a:chOff x="0" y="0"/>
            <a:chExt cx="12189398" cy="6858000"/>
          </a:xfrm>
        </p:grpSpPr>
        <p:sp>
          <p:nvSpPr>
            <p:cNvPr id="13" name="Rectangle 12"/>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43664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Java-Oracle Cobrand Logo">
    <p:bg bwMode="auto">
      <p:bgRef idx="1001">
        <a:schemeClr val="bg1"/>
      </p:bgRef>
    </p:bg>
    <p:spTree>
      <p:nvGrpSpPr>
        <p:cNvPr id="1" name=""/>
        <p:cNvGrpSpPr/>
        <p:nvPr/>
      </p:nvGrpSpPr>
      <p:grpSpPr>
        <a:xfrm>
          <a:off x="0" y="0"/>
          <a:ext cx="0" cy="0"/>
          <a:chOff x="0" y="0"/>
          <a:chExt cx="0" cy="0"/>
        </a:xfrm>
      </p:grpSpPr>
      <p:pic>
        <p:nvPicPr>
          <p:cNvPr id="4" name="Picture 3" descr="Horizontal Java-Oracle co-branded logo in white on blue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white">
          <a:xfrm>
            <a:off x="111124" y="63403"/>
            <a:ext cx="11966576" cy="6731196"/>
          </a:xfrm>
          <a:prstGeom prst="rect">
            <a:avLst/>
          </a:prstGeom>
        </p:spPr>
      </p:pic>
      <p:grpSp>
        <p:nvGrpSpPr>
          <p:cNvPr id="10" name="Group 9"/>
          <p:cNvGrpSpPr/>
          <p:nvPr userDrawn="1"/>
        </p:nvGrpSpPr>
        <p:grpSpPr>
          <a:xfrm>
            <a:off x="0" y="0"/>
            <a:ext cx="12189398" cy="6858000"/>
            <a:chOff x="0" y="0"/>
            <a:chExt cx="12189398" cy="6858000"/>
          </a:xfrm>
        </p:grpSpPr>
        <p:sp>
          <p:nvSpPr>
            <p:cNvPr id="12" name="Rectangle 11"/>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9" name="Picture 8" descr="java-oracle-cobrand-logo-ppt-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589212" y="1570252"/>
            <a:ext cx="6781588" cy="2546850"/>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3"/>
            <a:ext cx="12188825" cy="6857999"/>
          </a:xfrm>
          <a:prstGeom prst="rect">
            <a:avLst/>
          </a:prstGeom>
          <a:gradFill flip="none" rotWithShape="1">
            <a:gsLst>
              <a:gs pos="20000">
                <a:srgbClr val="355469"/>
              </a:gs>
              <a:gs pos="90000">
                <a:srgbClr val="41698A"/>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7" name="Rectangle 6"/>
          <p:cNvSpPr/>
          <p:nvPr userDrawn="1"/>
        </p:nvSpPr>
        <p:spPr>
          <a:xfrm>
            <a:off x="7922735" y="0"/>
            <a:ext cx="4266091" cy="6858000"/>
          </a:xfrm>
          <a:prstGeom prst="rect">
            <a:avLst/>
          </a:prstGeom>
          <a:gradFill flip="none" rotWithShape="1">
            <a:gsLst>
              <a:gs pos="20000">
                <a:srgbClr val="355469"/>
              </a:gs>
              <a:gs pos="90000">
                <a:srgbClr val="41698A"/>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lang="en-US"/>
          </a:p>
        </p:txBody>
      </p:sp>
      <p:sp>
        <p:nvSpPr>
          <p:cNvPr id="17" name="Title 1"/>
          <p:cNvSpPr>
            <a:spLocks noGrp="1"/>
          </p:cNvSpPr>
          <p:nvPr>
            <p:ph type="title" hasCustomPrompt="1"/>
          </p:nvPr>
        </p:nvSpPr>
        <p:spPr bwMode="white">
          <a:xfrm>
            <a:off x="601824" y="2111023"/>
            <a:ext cx="6700187" cy="1640876"/>
          </a:xfrm>
        </p:spPr>
        <p:txBody>
          <a:bodyPr anchor="b" anchorCtr="0"/>
          <a:lstStyle>
            <a:lvl1pPr>
              <a:defRPr sz="37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bwMode="white">
          <a:xfrm>
            <a:off x="600976" y="3885703"/>
            <a:ext cx="6701032" cy="1397499"/>
          </a:xfrm>
        </p:spPr>
        <p:txBody>
          <a:bodyPr lIns="0" tIns="0"/>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7922736" y="0"/>
            <a:ext cx="4266089" cy="6858000"/>
          </a:xfrm>
          <a:effectLst>
            <a:innerShdw blurRad="63500" dist="50800" dir="10800000">
              <a:prstClr val="black">
                <a:alpha val="50000"/>
              </a:prstClr>
            </a:innerShdw>
          </a:effectLst>
        </p:spPr>
        <p:txBody>
          <a:bodyPr anchor="ctr" anchorCtr="1"/>
          <a:lstStyle>
            <a:lvl1pPr marL="80419" indent="0">
              <a:buFontTx/>
              <a:buNone/>
              <a:defRPr baseline="0">
                <a:solidFill>
                  <a:schemeClr val="bg1"/>
                </a:solidFill>
              </a:defRPr>
            </a:lvl1pPr>
          </a:lstStyle>
          <a:p>
            <a:r>
              <a:rPr lang="en-US" dirty="0" smtClean="0"/>
              <a:t>Insert Picture Here</a:t>
            </a:r>
            <a:endParaRPr lang="en-US" dirty="0"/>
          </a:p>
        </p:txBody>
      </p:sp>
      <p:pic>
        <p:nvPicPr>
          <p:cNvPr id="9" name="Picture 8" descr="JavaOne_wht_rgb.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7032" y="2"/>
            <a:ext cx="3108306" cy="1377765"/>
          </a:xfrm>
          <a:prstGeom prst="rect">
            <a:avLst/>
          </a:prstGeom>
        </p:spPr>
      </p:pic>
    </p:spTree>
    <p:extLst>
      <p:ext uri="{BB962C8B-B14F-4D97-AF65-F5344CB8AC3E}">
        <p14:creationId xmlns:p14="http://schemas.microsoft.com/office/powerpoint/2010/main" val="134453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xmlns:p14="http://schemas.microsoft.com/office/powerpoint/2010/mai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7" name="Rectangle 6"/>
          <p:cNvSpPr/>
          <p:nvPr userDrawn="1"/>
        </p:nvSpPr>
        <p:spPr>
          <a:xfrm>
            <a:off x="0" y="2277295"/>
            <a:ext cx="7671791" cy="322730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8" name="Rectangle 7"/>
          <p:cNvSpPr/>
          <p:nvPr userDrawn="1"/>
        </p:nvSpPr>
        <p:spPr bwMode="auto">
          <a:xfrm>
            <a:off x="2032" y="1542198"/>
            <a:ext cx="7684224" cy="735097"/>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5" tIns="61373" rIns="122745" bIns="61373" anchor="ctr"/>
          <a:lstStyle/>
          <a:p>
            <a:pPr marL="158723" indent="-158723" algn="ctr">
              <a:defRPr/>
            </a:pPr>
            <a:endParaRPr lang="en-US" sz="5300" b="1" dirty="0">
              <a:solidFill>
                <a:srgbClr val="FFFFFF"/>
              </a:solidFill>
              <a:latin typeface="Arial" pitchFamily="-106" charset="0"/>
              <a:ea typeface="ＭＳ Ｐゴシック" pitchFamily="34" charset="-128"/>
            </a:endParaRPr>
          </a:p>
        </p:txBody>
      </p:sp>
      <p:sp>
        <p:nvSpPr>
          <p:cNvPr id="26" name="Picture Placeholder 25"/>
          <p:cNvSpPr>
            <a:spLocks noGrp="1"/>
          </p:cNvSpPr>
          <p:nvPr>
            <p:ph type="pic" sz="quarter" idx="15" hasCustomPrompt="1"/>
          </p:nvPr>
        </p:nvSpPr>
        <p:spPr>
          <a:xfrm>
            <a:off x="8320622" y="1542197"/>
            <a:ext cx="3868203" cy="3962400"/>
          </a:xfrm>
          <a:effectLst>
            <a:reflection blurRad="63500" stA="50000" endPos="7000" dir="5400000" sy="-100000" algn="bl" rotWithShape="0"/>
          </a:effectLst>
        </p:spPr>
        <p:txBody>
          <a:bodyPr anchor="ctr" anchorCtr="1"/>
          <a:lstStyle>
            <a:lvl1pPr marL="0" indent="0" algn="ctr">
              <a:buNone/>
              <a:defRPr/>
            </a:lvl1pPr>
          </a:lstStyle>
          <a:p>
            <a:r>
              <a:rPr lang="en-US" dirty="0" smtClean="0"/>
              <a:t>Insert Picture Here</a:t>
            </a:r>
            <a:endParaRPr lang="en-US" dirty="0"/>
          </a:p>
        </p:txBody>
      </p:sp>
      <p:sp>
        <p:nvSpPr>
          <p:cNvPr id="23" name="Text Placeholder 22"/>
          <p:cNvSpPr>
            <a:spLocks noGrp="1"/>
          </p:cNvSpPr>
          <p:nvPr>
            <p:ph type="body" sz="quarter" idx="13"/>
          </p:nvPr>
        </p:nvSpPr>
        <p:spPr>
          <a:xfrm>
            <a:off x="1004464" y="2479525"/>
            <a:ext cx="6320782" cy="2849880"/>
          </a:xfrm>
        </p:spPr>
        <p:txBody>
          <a:bodyPr>
            <a:normAutofit/>
          </a:bodyPr>
          <a:lstStyle>
            <a:lvl1pPr>
              <a:defRPr sz="2100"/>
            </a:lvl1pPr>
          </a:lstStyle>
          <a:p>
            <a:pPr lvl="0"/>
            <a:r>
              <a:rPr lang="en-US" dirty="0" smtClean="0"/>
              <a:t>Click to edit Master text styles</a:t>
            </a:r>
          </a:p>
        </p:txBody>
      </p:sp>
      <p:sp>
        <p:nvSpPr>
          <p:cNvPr id="24" name="Text Placeholder 22"/>
          <p:cNvSpPr>
            <a:spLocks noGrp="1"/>
          </p:cNvSpPr>
          <p:nvPr>
            <p:ph type="body" sz="quarter" idx="14" hasCustomPrompt="1"/>
          </p:nvPr>
        </p:nvSpPr>
        <p:spPr bwMode="white">
          <a:xfrm>
            <a:off x="1072182" y="1551494"/>
            <a:ext cx="6270093" cy="725801"/>
          </a:xfrm>
          <a:noFill/>
        </p:spPr>
        <p:txBody>
          <a:bodyPr lIns="0" tIns="0" rIns="0" bIns="0" anchor="ctr" anchorCtr="0">
            <a:noAutofit/>
          </a:bodyPr>
          <a:lstStyle>
            <a:lvl1pPr marL="0" indent="0">
              <a:buNone/>
              <a:defRPr sz="27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1072183" y="327384"/>
            <a:ext cx="10958640" cy="1027283"/>
          </a:xfrm>
        </p:spPr>
        <p:txBody>
          <a:bodyPr anchor="t" anchorCtr="0"/>
          <a:lstStyle>
            <a:lvl1pPr>
              <a:defRPr/>
            </a:lvl1pPr>
          </a:lstStyle>
          <a:p>
            <a:r>
              <a:rPr lang="en-US" smtClean="0"/>
              <a:t>Click to edit Master title style</a:t>
            </a:r>
            <a:endParaRPr lang="en-US" dirty="0"/>
          </a:p>
        </p:txBody>
      </p:sp>
      <p:sp>
        <p:nvSpPr>
          <p:cNvPr id="12" name="Rectangle 11"/>
          <p:cNvSpPr/>
          <p:nvPr userDrawn="1"/>
        </p:nvSpPr>
        <p:spPr>
          <a:xfrm>
            <a:off x="0" y="0"/>
            <a:ext cx="767896" cy="743712"/>
          </a:xfrm>
          <a:prstGeom prst="rect">
            <a:avLst/>
          </a:prstGeom>
          <a:gradFill flip="none" rotWithShape="1">
            <a:gsLst>
              <a:gs pos="20000">
                <a:srgbClr val="355469"/>
              </a:gs>
              <a:gs pos="90000">
                <a:schemeClr val="accent1"/>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292915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
        <p:nvSpPr>
          <p:cNvPr id="8" name="Rectangle 7"/>
          <p:cNvSpPr/>
          <p:nvPr userDrawn="1"/>
        </p:nvSpPr>
        <p:spPr>
          <a:xfrm>
            <a:off x="0" y="0"/>
            <a:ext cx="767896" cy="743712"/>
          </a:xfrm>
          <a:prstGeom prst="rect">
            <a:avLst/>
          </a:prstGeom>
          <a:gradFill flip="none" rotWithShape="1">
            <a:gsLst>
              <a:gs pos="20000">
                <a:srgbClr val="355469"/>
              </a:gs>
              <a:gs pos="90000">
                <a:schemeClr val="accent1"/>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276725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p:cNvSpPr/>
          <p:nvPr userDrawn="1"/>
        </p:nvSpPr>
        <p:spPr bwMode="gray">
          <a:xfrm>
            <a:off x="0" y="0"/>
            <a:ext cx="12188825" cy="6858000"/>
          </a:xfrm>
          <a:prstGeom prst="rect">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marL="0" indent="0">
              <a:buNone/>
              <a:defRPr>
                <a:solidFill>
                  <a:schemeClr val="bg1">
                    <a:lumMod val="85000"/>
                  </a:schemeClr>
                </a:solidFill>
                <a:latin typeface="Consolas"/>
                <a:cs typeface="Consolas"/>
              </a:defRPr>
            </a:lvl1pPr>
          </a:lstStyle>
          <a:p>
            <a:pPr lvl="0"/>
            <a:r>
              <a:rPr lang="en-US" dirty="0" smtClean="0"/>
              <a:t>Click to edit Master text styles</a:t>
            </a:r>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a:p>
        </p:txBody>
      </p:sp>
      <p:grpSp>
        <p:nvGrpSpPr>
          <p:cNvPr id="11" name="Group 10"/>
          <p:cNvGrpSpPr/>
          <p:nvPr userDrawn="1"/>
        </p:nvGrpSpPr>
        <p:grpSpPr>
          <a:xfrm>
            <a:off x="0" y="0"/>
            <a:ext cx="12189398" cy="6858000"/>
            <a:chOff x="0" y="0"/>
            <a:chExt cx="12189398" cy="6858000"/>
          </a:xfrm>
          <a:solidFill>
            <a:schemeClr val="tx1">
              <a:lumMod val="60000"/>
              <a:lumOff val="40000"/>
            </a:schemeClr>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438"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16" name="Picture 15"/>
          <p:cNvPicPr>
            <a:picLocks noChangeAspect="1"/>
          </p:cNvPicPr>
          <p:nvPr userDrawn="1"/>
        </p:nvPicPr>
        <p:blipFill>
          <a:blip r:embed="rId2"/>
          <a:stretch>
            <a:fillRect/>
          </a:stretch>
        </p:blipFill>
        <p:spPr>
          <a:xfrm>
            <a:off x="9769037" y="6267409"/>
            <a:ext cx="1892431" cy="590591"/>
          </a:xfrm>
          <a:prstGeom prst="rect">
            <a:avLst/>
          </a:prstGeom>
        </p:spPr>
      </p:pic>
    </p:spTree>
    <p:extLst>
      <p:ext uri="{BB962C8B-B14F-4D97-AF65-F5344CB8AC3E}">
        <p14:creationId xmlns:p14="http://schemas.microsoft.com/office/powerpoint/2010/main" val="206286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9" name="Picture Placeholder 15" descr="If presenting remotely, you can insert your photo here"/>
          <p:cNvSpPr>
            <a:spLocks noGrp="1"/>
          </p:cNvSpPr>
          <p:nvPr>
            <p:ph type="pic" sz="quarter" idx="15"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6"/>
          </p:nvPr>
        </p:nvSpPr>
        <p:spPr>
          <a:xfrm>
            <a:off x="6035040" y="1828799"/>
            <a:ext cx="5623560"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9818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11707315"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a:p>
        </p:txBody>
      </p:sp>
      <p:pic>
        <p:nvPicPr>
          <p:cNvPr id="17" name="Picture 16" descr="Horizontal JavaOne-Oracle co-branded logo in white on blue staging background."/>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9766994" y="6263640"/>
            <a:ext cx="1889615"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95" r:id="rId4"/>
    <p:sldLayoutId id="2147483663" r:id="rId5"/>
    <p:sldLayoutId id="2147483686" r:id="rId6"/>
    <p:sldLayoutId id="2147483651" r:id="rId7"/>
    <p:sldLayoutId id="2147483669" r:id="rId8"/>
    <p:sldLayoutId id="2147483689" r:id="rId9"/>
    <p:sldLayoutId id="2147483683" r:id="rId10"/>
    <p:sldLayoutId id="2147483670" r:id="rId11"/>
    <p:sldLayoutId id="2147483652" r:id="rId12"/>
    <p:sldLayoutId id="2147483671" r:id="rId13"/>
    <p:sldLayoutId id="2147483672" r:id="rId14"/>
    <p:sldLayoutId id="2147483679" r:id="rId15"/>
    <p:sldLayoutId id="2147483685" r:id="rId16"/>
    <p:sldLayoutId id="2147483688" r:id="rId17"/>
    <p:sldLayoutId id="2147483654" r:id="rId18"/>
    <p:sldLayoutId id="2147483666" r:id="rId19"/>
    <p:sldLayoutId id="2147483693" r:id="rId20"/>
    <p:sldLayoutId id="2147483655" r:id="rId21"/>
    <p:sldLayoutId id="2147483656" r:id="rId22"/>
    <p:sldLayoutId id="2147483657" r:id="rId23"/>
    <p:sldLayoutId id="2147483673" r:id="rId24"/>
    <p:sldLayoutId id="2147483674" r:id="rId25"/>
    <p:sldLayoutId id="2147483676" r:id="rId26"/>
    <p:sldLayoutId id="2147483694" r:id="rId27"/>
    <p:sldLayoutId id="2147483661" r:id="rId28"/>
    <p:sldLayoutId id="2147483687" r:id="rId29"/>
    <p:sldLayoutId id="2147483659" r:id="rId30"/>
    <p:sldLayoutId id="2147483696" r:id="rId31"/>
    <p:sldLayoutId id="2147483697" r:id="rId32"/>
    <p:sldLayoutId id="2147483698"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0.png"/><Relationship Id="rId5"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microsoft.com/office/2007/relationships/hdphoto" Target="../media/hdphoto3.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4.wdp"/><Relationship Id="rId1" Type="http://schemas.openxmlformats.org/officeDocument/2006/relationships/slideLayout" Target="../slideLayouts/slideLayout3.xml"/><Relationship Id="rId2" Type="http://schemas.openxmlformats.org/officeDocument/2006/relationships/hyperlink" Target="https://github.com/steveonjava/LineFollow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2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iho/JFXScad" TargetMode="External"/><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hyperlink" Target="https://github.com/miho/JCSG"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34.png"/><Relationship Id="rId1" Type="http://schemas.microsoft.com/office/2007/relationships/media" Target="../media/media2.mov"/><Relationship Id="rId2" Type="http://schemas.openxmlformats.org/officeDocument/2006/relationships/video" Target="../media/media2.mov"/></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10.png"/><Relationship Id="rId1" Type="http://schemas.microsoft.com/office/2007/relationships/media" Target="../media/media1.mov"/><Relationship Id="rId2" Type="http://schemas.openxmlformats.org/officeDocument/2006/relationships/video" Target="../media/media1.mo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459353"/>
            <a:ext cx="11125199" cy="862052"/>
          </a:xfrm>
        </p:spPr>
        <p:txBody>
          <a:bodyPr/>
          <a:lstStyle/>
          <a:p>
            <a:r>
              <a:rPr lang="en-US" dirty="0" smtClean="0"/>
              <a:t>Java with Raspberry Pi</a:t>
            </a:r>
            <a:endParaRPr lang="en-US" dirty="0"/>
          </a:p>
        </p:txBody>
      </p:sp>
      <p:pic>
        <p:nvPicPr>
          <p:cNvPr id="16" name="Picture 15" descr="Horizontal JavaOne-Oracle co-branded logo in white on blue staging background."/>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66810" y="6263640"/>
            <a:ext cx="1889615" cy="594360"/>
          </a:xfrm>
          <a:prstGeom prst="rect">
            <a:avLst/>
          </a:prstGeom>
        </p:spPr>
      </p:pic>
      <p:sp>
        <p:nvSpPr>
          <p:cNvPr id="7" name="Text Placeholder 5"/>
          <p:cNvSpPr txBox="1">
            <a:spLocks/>
          </p:cNvSpPr>
          <p:nvPr/>
        </p:nvSpPr>
        <p:spPr>
          <a:xfrm>
            <a:off x="531813" y="1732027"/>
            <a:ext cx="11125199" cy="1055712"/>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r>
              <a:rPr lang="en-US" dirty="0" smtClean="0"/>
              <a:t>Stephen Chin (@</a:t>
            </a:r>
            <a:r>
              <a:rPr lang="en-US" dirty="0" err="1" smtClean="0"/>
              <a:t>steveonjava</a:t>
            </a:r>
            <a:r>
              <a:rPr lang="en-US" dirty="0" smtClean="0"/>
              <a:t>)</a:t>
            </a:r>
          </a:p>
          <a:p>
            <a:r>
              <a:rPr lang="en-US" dirty="0" smtClean="0"/>
              <a:t>Java Technology Evangelist</a:t>
            </a:r>
          </a:p>
          <a:p>
            <a:r>
              <a:rPr lang="en-US" dirty="0" err="1" smtClean="0"/>
              <a:t>JavaOne</a:t>
            </a:r>
            <a:r>
              <a:rPr lang="en-US" dirty="0" smtClean="0"/>
              <a:t> Conference Chair</a:t>
            </a:r>
            <a:endParaRPr lang="en-US" dirty="0"/>
          </a:p>
        </p:txBody>
      </p:sp>
      <p:sp>
        <p:nvSpPr>
          <p:cNvPr id="5" name="Text Placeholder 5"/>
          <p:cNvSpPr txBox="1">
            <a:spLocks/>
          </p:cNvSpPr>
          <p:nvPr/>
        </p:nvSpPr>
        <p:spPr>
          <a:xfrm>
            <a:off x="531812" y="2819400"/>
            <a:ext cx="11125199" cy="1055712"/>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r>
              <a:rPr lang="en-US" dirty="0" smtClean="0"/>
              <a:t>James Weaver (@</a:t>
            </a:r>
            <a:r>
              <a:rPr lang="en-US" dirty="0" err="1" smtClean="0"/>
              <a:t>javafxpert</a:t>
            </a:r>
            <a:r>
              <a:rPr lang="en-US" dirty="0" smtClean="0"/>
              <a:t>)</a:t>
            </a:r>
          </a:p>
          <a:p>
            <a:r>
              <a:rPr lang="en-US" dirty="0" smtClean="0"/>
              <a:t>Java Technology Evangelist</a:t>
            </a:r>
            <a:endParaRPr lang="en-US" dirty="0"/>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C51EAA63-D034-42AE-91FA-B13B9518C7BE}" type="slidenum">
              <a:rPr lang="en-US" smtClean="0"/>
              <a:pPr/>
              <a:t>10</a:t>
            </a:fld>
            <a:endParaRPr lang="en-US"/>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Tree>
    <p:extLst>
      <p:ext uri="{BB962C8B-B14F-4D97-AF65-F5344CB8AC3E}">
        <p14:creationId xmlns:p14="http://schemas.microsoft.com/office/powerpoint/2010/main" val="321786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11</a:t>
            </a:fld>
            <a:endParaRPr lang="en-US"/>
          </a:p>
        </p:txBody>
      </p:sp>
    </p:spTree>
    <p:extLst>
      <p:ext uri="{BB962C8B-B14F-4D97-AF65-F5344CB8AC3E}">
        <p14:creationId xmlns:p14="http://schemas.microsoft.com/office/powerpoint/2010/main" val="300544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12</a:t>
            </a:fld>
            <a:endParaRPr lang="en-US"/>
          </a:p>
        </p:txBody>
      </p:sp>
    </p:spTree>
    <p:extLst>
      <p:ext uri="{BB962C8B-B14F-4D97-AF65-F5344CB8AC3E}">
        <p14:creationId xmlns:p14="http://schemas.microsoft.com/office/powerpoint/2010/main" val="339445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13</a:t>
            </a:fld>
            <a:endParaRPr lang="en-US"/>
          </a:p>
        </p:txBody>
      </p:sp>
    </p:spTree>
    <p:extLst>
      <p:ext uri="{BB962C8B-B14F-4D97-AF65-F5344CB8AC3E}">
        <p14:creationId xmlns:p14="http://schemas.microsoft.com/office/powerpoint/2010/main" val="53526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1812" y="2370963"/>
            <a:ext cx="11125200" cy="1534204"/>
          </a:xfrm>
        </p:spPr>
        <p:txBody>
          <a:bodyPr/>
          <a:lstStyle/>
          <a:p>
            <a:pPr algn="ctr"/>
            <a:r>
              <a:rPr lang="en-US" sz="6000" dirty="0">
                <a:latin typeface="Avenir Light"/>
                <a:cs typeface="Avenir Light"/>
              </a:rPr>
              <a:t>Up-Up-Down-Down-Left-Right-Left-Right B, A, Start</a:t>
            </a:r>
          </a:p>
        </p:txBody>
      </p:sp>
      <p:sp>
        <p:nvSpPr>
          <p:cNvPr id="5" name="Slide Number Placeholder 4"/>
          <p:cNvSpPr>
            <a:spLocks noGrp="1"/>
          </p:cNvSpPr>
          <p:nvPr>
            <p:ph type="sldNum" sz="quarter" idx="12"/>
          </p:nvPr>
        </p:nvSpPr>
        <p:spPr/>
        <p:txBody>
          <a:bodyPr/>
          <a:lstStyle/>
          <a:p>
            <a:fld id="{C51EAA63-D034-42AE-91FA-B13B9518C7BE}" type="slidenum">
              <a:rPr lang="en-US" smtClean="0"/>
              <a:pPr/>
              <a:t>14</a:t>
            </a:fld>
            <a:endParaRPr lang="en-US" dirty="0"/>
          </a:p>
        </p:txBody>
      </p:sp>
    </p:spTree>
    <p:extLst>
      <p:ext uri="{BB962C8B-B14F-4D97-AF65-F5344CB8AC3E}">
        <p14:creationId xmlns:p14="http://schemas.microsoft.com/office/powerpoint/2010/main" val="206651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Meet Mr. Grabby</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15</a:t>
            </a:fld>
            <a:endParaRPr lang="en-US"/>
          </a:p>
        </p:txBody>
      </p:sp>
      <p:pic>
        <p:nvPicPr>
          <p:cNvPr id="7" name="Picture 6" descr="8278458818_0d702fa1eb_o.jpg"/>
          <p:cNvPicPr>
            <a:picLocks noChangeAspect="1"/>
          </p:cNvPicPr>
          <p:nvPr/>
        </p:nvPicPr>
        <p:blipFill>
          <a:blip r:embed="rId2" cstate="print">
            <a:extLst>
              <a:ext uri="{BEBA8EAE-BF5A-486C-A8C5-ECC9F3942E4B}">
                <a14:imgProps xmlns:a14="http://schemas.microsoft.com/office/drawing/2010/main">
                  <a14:imgLayer r:embed="rId3">
                    <a14:imgEffect>
                      <a14:backgroundRemoval t="9965" b="89977" l="10000" r="92461">
                        <a14:backgroundMark x1="39336" y1="60434" x2="31211" y2="59730"/>
                        <a14:backgroundMark x1="54258" y1="57620" x2="51914" y2="73036"/>
                        <a14:backgroundMark x1="82656" y1="63599" x2="83828" y2="73036"/>
                        <a14:backgroundMark x1="81055" y1="59379" x2="83359" y2="67409"/>
                        <a14:backgroundMark x1="44258" y1="40504" x2="44023" y2="42614"/>
                        <a14:backgroundMark x1="75430" y1="50293" x2="75898" y2="52052"/>
                      </a14:backgroundRemoval>
                    </a14:imgEffect>
                  </a14:imgLayer>
                </a14:imgProps>
              </a:ext>
              <a:ext uri="{28A0092B-C50C-407E-A947-70E740481C1C}">
                <a14:useLocalDpi xmlns:a14="http://schemas.microsoft.com/office/drawing/2010/main"/>
              </a:ext>
            </a:extLst>
          </a:blip>
          <a:stretch>
            <a:fillRect/>
          </a:stretch>
        </p:blipFill>
        <p:spPr>
          <a:xfrm>
            <a:off x="657324" y="2070161"/>
            <a:ext cx="5080425" cy="3385627"/>
          </a:xfrm>
          <a:prstGeom prst="rect">
            <a:avLst/>
          </a:prstGeom>
        </p:spPr>
      </p:pic>
      <p:sp>
        <p:nvSpPr>
          <p:cNvPr id="8" name="Rectangle 7"/>
          <p:cNvSpPr/>
          <p:nvPr/>
        </p:nvSpPr>
        <p:spPr>
          <a:xfrm>
            <a:off x="224807" y="6334780"/>
            <a:ext cx="4544834" cy="523220"/>
          </a:xfrm>
          <a:prstGeom prst="rect">
            <a:avLst/>
          </a:prstGeom>
        </p:spPr>
        <p:txBody>
          <a:bodyPr wrap="none">
            <a:spAutoFit/>
          </a:bodyPr>
          <a:lstStyle/>
          <a:p>
            <a:r>
              <a:rPr lang="en-US" sz="1400" dirty="0">
                <a:solidFill>
                  <a:srgbClr val="474747"/>
                </a:solidFill>
              </a:rPr>
              <a:t>https://www.flickr.com/photos/pasukaru76/8278458818</a:t>
            </a:r>
            <a:r>
              <a:rPr lang="en-US" sz="1400" dirty="0" smtClean="0">
                <a:solidFill>
                  <a:srgbClr val="474747"/>
                </a:solidFill>
              </a:rPr>
              <a:t>/</a:t>
            </a:r>
          </a:p>
          <a:p>
            <a:r>
              <a:rPr lang="en-US" sz="1400" dirty="0">
                <a:solidFill>
                  <a:srgbClr val="474747"/>
                </a:solidFill>
              </a:rPr>
              <a:t>https://</a:t>
            </a:r>
            <a:r>
              <a:rPr lang="en-US" sz="1400" dirty="0" err="1">
                <a:solidFill>
                  <a:srgbClr val="474747"/>
                </a:solidFill>
              </a:rPr>
              <a:t>www.flickr.com</a:t>
            </a:r>
            <a:r>
              <a:rPr lang="en-US" sz="1400" dirty="0">
                <a:solidFill>
                  <a:srgbClr val="474747"/>
                </a:solidFill>
              </a:rPr>
              <a:t>/photos/</a:t>
            </a:r>
            <a:r>
              <a:rPr lang="en-US" sz="1400" dirty="0" err="1">
                <a:solidFill>
                  <a:srgbClr val="474747"/>
                </a:solidFill>
              </a:rPr>
              <a:t>fallentomato</a:t>
            </a:r>
            <a:r>
              <a:rPr lang="en-US" sz="1400" dirty="0">
                <a:solidFill>
                  <a:srgbClr val="474747"/>
                </a:solidFill>
              </a:rPr>
              <a:t>/5656700432/</a:t>
            </a:r>
          </a:p>
        </p:txBody>
      </p:sp>
      <p:pic>
        <p:nvPicPr>
          <p:cNvPr id="9" name="Picture 8" descr="5656700432_bbff5f5f19_o.jp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98521" l="3051" r="97627"/>
                    </a14:imgEffect>
                  </a14:imgLayer>
                </a14:imgProps>
              </a:ext>
              <a:ext uri="{28A0092B-C50C-407E-A947-70E740481C1C}">
                <a14:useLocalDpi xmlns:a14="http://schemas.microsoft.com/office/drawing/2010/main"/>
              </a:ext>
            </a:extLst>
          </a:blip>
          <a:srcRect/>
          <a:stretch/>
        </p:blipFill>
        <p:spPr>
          <a:xfrm rot="1405103">
            <a:off x="7015043" y="1833817"/>
            <a:ext cx="1984746" cy="3630121"/>
          </a:xfrm>
          <a:prstGeom prst="rect">
            <a:avLst/>
          </a:prstGeom>
        </p:spPr>
      </p:pic>
      <p:sp>
        <p:nvSpPr>
          <p:cNvPr id="10" name="TextBox 9"/>
          <p:cNvSpPr txBox="1"/>
          <p:nvPr/>
        </p:nvSpPr>
        <p:spPr>
          <a:xfrm>
            <a:off x="5577716" y="1867814"/>
            <a:ext cx="1494033" cy="3063219"/>
          </a:xfrm>
          <a:prstGeom prst="rect">
            <a:avLst/>
          </a:prstGeom>
          <a:noFill/>
        </p:spPr>
        <p:txBody>
          <a:bodyPr wrap="none" lIns="0" tIns="0" rIns="0" bIns="0" rtlCol="0">
            <a:noAutofit/>
          </a:bodyPr>
          <a:lstStyle/>
          <a:p>
            <a:pPr>
              <a:lnSpc>
                <a:spcPct val="90000"/>
              </a:lnSpc>
            </a:pPr>
            <a:r>
              <a:rPr lang="en-US" sz="19900" dirty="0" smtClean="0">
                <a:solidFill>
                  <a:schemeClr val="tx1">
                    <a:lumMod val="50000"/>
                  </a:schemeClr>
                </a:solidFill>
              </a:rPr>
              <a:t>+</a:t>
            </a:r>
          </a:p>
        </p:txBody>
      </p:sp>
      <p:sp>
        <p:nvSpPr>
          <p:cNvPr id="11" name="TextBox 10"/>
          <p:cNvSpPr txBox="1"/>
          <p:nvPr/>
        </p:nvSpPr>
        <p:spPr>
          <a:xfrm>
            <a:off x="9737590" y="1870790"/>
            <a:ext cx="1494033" cy="3063219"/>
          </a:xfrm>
          <a:prstGeom prst="rect">
            <a:avLst/>
          </a:prstGeom>
          <a:noFill/>
        </p:spPr>
        <p:txBody>
          <a:bodyPr wrap="none" lIns="0" tIns="0" rIns="0" bIns="0" rtlCol="0">
            <a:noAutofit/>
          </a:bodyPr>
          <a:lstStyle/>
          <a:p>
            <a:pPr>
              <a:lnSpc>
                <a:spcPct val="90000"/>
              </a:lnSpc>
            </a:pPr>
            <a:r>
              <a:rPr lang="en-US" sz="19900" dirty="0">
                <a:solidFill>
                  <a:schemeClr val="tx1">
                    <a:lumMod val="50000"/>
                  </a:schemeClr>
                </a:solidFill>
              </a:rPr>
              <a:t>=</a:t>
            </a:r>
            <a:endParaRPr lang="en-US" sz="19900" dirty="0" smtClean="0">
              <a:solidFill>
                <a:schemeClr val="tx1">
                  <a:lumMod val="50000"/>
                </a:schemeClr>
              </a:solidFill>
            </a:endParaRPr>
          </a:p>
        </p:txBody>
      </p:sp>
    </p:spTree>
    <p:extLst>
      <p:ext uri="{BB962C8B-B14F-4D97-AF65-F5344CB8AC3E}">
        <p14:creationId xmlns:p14="http://schemas.microsoft.com/office/powerpoint/2010/main" val="387190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Meet Mr. Grabby</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16</a:t>
            </a:fld>
            <a:endParaRPr lang="en-US"/>
          </a:p>
        </p:txBody>
      </p:sp>
      <p:pic>
        <p:nvPicPr>
          <p:cNvPr id="2" name="Picture 1" descr="photo-4.JPG"/>
          <p:cNvPicPr>
            <a:picLocks noChangeAspect="1"/>
          </p:cNvPicPr>
          <p:nvPr/>
        </p:nvPicPr>
        <p:blipFill>
          <a:blip r:embed="rId2" cstate="print">
            <a:extLst>
              <a:ext uri="{BEBA8EAE-BF5A-486C-A8C5-ECC9F3942E4B}">
                <a14:imgProps xmlns:a14="http://schemas.microsoft.com/office/drawing/2010/main">
                  <a14:imgLayer r:embed="rId3">
                    <a14:imgEffect>
                      <a14:backgroundRemoval t="7597" b="95188" l="3631" r="96119">
                        <a14:foregroundMark x1="69020" y1="88166" x2="84544" y2="92131"/>
                        <a14:foregroundMark x1="5946" y1="37530" x2="8261" y2="35321"/>
                        <a14:backgroundMark x1="5946" y1="33565" x2="3314" y2="20369"/>
                        <a14:backgroundMark x1="5946" y1="41041" x2="6264" y2="52058"/>
                      </a14:backgroundRemoval>
                    </a14:imgEffect>
                  </a14:imgLayer>
                </a14:imgProps>
              </a:ext>
              <a:ext uri="{28A0092B-C50C-407E-A947-70E740481C1C}">
                <a14:useLocalDpi xmlns:a14="http://schemas.microsoft.com/office/drawing/2010/main"/>
              </a:ext>
            </a:extLst>
          </a:blip>
          <a:stretch>
            <a:fillRect/>
          </a:stretch>
        </p:blipFill>
        <p:spPr>
          <a:xfrm rot="10800000">
            <a:off x="3072600" y="1494024"/>
            <a:ext cx="6417249" cy="4812937"/>
          </a:xfrm>
          <a:prstGeom prst="rect">
            <a:avLst/>
          </a:prstGeom>
        </p:spPr>
      </p:pic>
    </p:spTree>
    <p:extLst>
      <p:ext uri="{BB962C8B-B14F-4D97-AF65-F5344CB8AC3E}">
        <p14:creationId xmlns:p14="http://schemas.microsoft.com/office/powerpoint/2010/main" val="94670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Mr. </a:t>
            </a:r>
            <a:r>
              <a:rPr lang="en-US" dirty="0" err="1" smtClean="0"/>
              <a:t>Grabby's</a:t>
            </a:r>
            <a:r>
              <a:rPr lang="en-US" dirty="0" smtClean="0"/>
              <a:t> Back</a:t>
            </a:r>
            <a:endParaRPr lang="en-US" dirty="0"/>
          </a:p>
        </p:txBody>
      </p:sp>
      <p:pic>
        <p:nvPicPr>
          <p:cNvPr id="7" name="Content Placeholder 6" descr="photo-1.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
        <p:nvSpPr>
          <p:cNvPr id="4" name="Slide Number Placeholder 3"/>
          <p:cNvSpPr>
            <a:spLocks noGrp="1"/>
          </p:cNvSpPr>
          <p:nvPr>
            <p:ph type="sldNum" sz="quarter" idx="12"/>
          </p:nvPr>
        </p:nvSpPr>
        <p:spPr/>
        <p:txBody>
          <a:bodyPr/>
          <a:lstStyle/>
          <a:p>
            <a:fld id="{C51EAA63-D034-42AE-91FA-B13B9518C7BE}" type="slidenum">
              <a:rPr lang="en-US" smtClean="0"/>
              <a:pPr/>
              <a:t>17</a:t>
            </a:fld>
            <a:endParaRPr lang="en-US"/>
          </a:p>
        </p:txBody>
      </p:sp>
      <p:sp>
        <p:nvSpPr>
          <p:cNvPr id="9" name="Line Callout 3 8"/>
          <p:cNvSpPr/>
          <p:nvPr/>
        </p:nvSpPr>
        <p:spPr bwMode="gray">
          <a:xfrm>
            <a:off x="6638101" y="1149988"/>
            <a:ext cx="3163284" cy="766658"/>
          </a:xfrm>
          <a:prstGeom prst="borderCallout3">
            <a:avLst>
              <a:gd name="adj1" fmla="val 18750"/>
              <a:gd name="adj2" fmla="val -8333"/>
              <a:gd name="adj3" fmla="val 18750"/>
              <a:gd name="adj4" fmla="val -40152"/>
              <a:gd name="adj5" fmla="val 100000"/>
              <a:gd name="adj6" fmla="val -40152"/>
              <a:gd name="adj7" fmla="val 147338"/>
              <a:gd name="adj8" fmla="val -2803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dirty="0" smtClean="0"/>
              <a:t>Controller</a:t>
            </a:r>
          </a:p>
        </p:txBody>
      </p:sp>
      <p:sp>
        <p:nvSpPr>
          <p:cNvPr id="10" name="Line Callout 3 9"/>
          <p:cNvSpPr/>
          <p:nvPr/>
        </p:nvSpPr>
        <p:spPr bwMode="gray">
          <a:xfrm>
            <a:off x="2285219" y="5495052"/>
            <a:ext cx="3163284" cy="766658"/>
          </a:xfrm>
          <a:prstGeom prst="borderCallout3">
            <a:avLst>
              <a:gd name="adj1" fmla="val -25000"/>
              <a:gd name="adj2" fmla="val 40152"/>
              <a:gd name="adj3" fmla="val -53125"/>
              <a:gd name="adj4" fmla="val 40151"/>
              <a:gd name="adj5" fmla="val -96875"/>
              <a:gd name="adj6" fmla="val 40909"/>
              <a:gd name="adj7" fmla="val -124537"/>
              <a:gd name="adj8" fmla="val 25758"/>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dirty="0" smtClean="0"/>
              <a:t>Grabber</a:t>
            </a:r>
          </a:p>
        </p:txBody>
      </p:sp>
    </p:spTree>
    <p:extLst>
      <p:ext uri="{BB962C8B-B14F-4D97-AF65-F5344CB8AC3E}">
        <p14:creationId xmlns:p14="http://schemas.microsoft.com/office/powerpoint/2010/main" val="128820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a:t>
            </a:r>
            <a:endParaRPr lang="en-US" dirty="0"/>
          </a:p>
        </p:txBody>
      </p:sp>
      <p:sp>
        <p:nvSpPr>
          <p:cNvPr id="3" name="Content Placeholder 2"/>
          <p:cNvSpPr>
            <a:spLocks noGrp="1"/>
          </p:cNvSpPr>
          <p:nvPr>
            <p:ph idx="1"/>
          </p:nvPr>
        </p:nvSpPr>
        <p:spPr/>
        <p:txBody>
          <a:bodyPr/>
          <a:lstStyle/>
          <a:p>
            <a:endParaRPr lang="en-US" dirty="0" smtClean="0"/>
          </a:p>
          <a:p>
            <a:r>
              <a:rPr lang="en-US" dirty="0" smtClean="0"/>
              <a:t>Raspberry Pi</a:t>
            </a:r>
          </a:p>
          <a:p>
            <a:endParaRPr lang="en-US" dirty="0"/>
          </a:p>
          <a:p>
            <a:r>
              <a:rPr lang="en-US" dirty="0" smtClean="0"/>
              <a:t>Cooking Hacks Shield</a:t>
            </a:r>
          </a:p>
          <a:p>
            <a:endParaRPr lang="en-US" dirty="0"/>
          </a:p>
          <a:p>
            <a:r>
              <a:rPr lang="en-US" dirty="0" err="1" smtClean="0"/>
              <a:t>MakeBlocks</a:t>
            </a:r>
            <a:r>
              <a:rPr lang="en-US" dirty="0" smtClean="0"/>
              <a:t> ME Base Shield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18</a:t>
            </a:fld>
            <a:endParaRPr lang="en-US"/>
          </a:p>
        </p:txBody>
      </p:sp>
      <p:pic>
        <p:nvPicPr>
          <p:cNvPr id="7" name="Picture 6"/>
          <p:cNvPicPr>
            <a:picLocks noChangeAspect="1"/>
          </p:cNvPicPr>
          <p:nvPr/>
        </p:nvPicPr>
        <p:blipFill>
          <a:blip r:embed="rId2"/>
          <a:stretch>
            <a:fillRect/>
          </a:stretch>
        </p:blipFill>
        <p:spPr>
          <a:xfrm>
            <a:off x="5147139" y="591631"/>
            <a:ext cx="6597854" cy="2139590"/>
          </a:xfrm>
          <a:prstGeom prst="rect">
            <a:avLst/>
          </a:prstGeom>
        </p:spPr>
      </p:pic>
      <p:pic>
        <p:nvPicPr>
          <p:cNvPr id="8" name="Picture 7"/>
          <p:cNvPicPr>
            <a:picLocks noChangeAspect="1"/>
          </p:cNvPicPr>
          <p:nvPr/>
        </p:nvPicPr>
        <p:blipFill>
          <a:blip r:embed="rId3"/>
          <a:stretch>
            <a:fillRect/>
          </a:stretch>
        </p:blipFill>
        <p:spPr>
          <a:xfrm>
            <a:off x="6754619" y="2867427"/>
            <a:ext cx="3957410" cy="2822953"/>
          </a:xfrm>
          <a:prstGeom prst="rect">
            <a:avLst/>
          </a:prstGeom>
        </p:spPr>
      </p:pic>
    </p:spTree>
    <p:extLst>
      <p:ext uri="{BB962C8B-B14F-4D97-AF65-F5344CB8AC3E}">
        <p14:creationId xmlns:p14="http://schemas.microsoft.com/office/powerpoint/2010/main" val="360254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Mr. </a:t>
            </a:r>
            <a:r>
              <a:rPr lang="en-US" dirty="0" err="1" smtClean="0"/>
              <a:t>Grabby's</a:t>
            </a:r>
            <a:r>
              <a:rPr lang="en-US" dirty="0" smtClean="0"/>
              <a:t> Belly</a:t>
            </a:r>
            <a:endParaRPr lang="en-US" dirty="0"/>
          </a:p>
        </p:txBody>
      </p:sp>
      <p:pic>
        <p:nvPicPr>
          <p:cNvPr id="5" name="Content Placeholder 4" descr="photo-2.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
        <p:nvSpPr>
          <p:cNvPr id="4" name="Slide Number Placeholder 3"/>
          <p:cNvSpPr>
            <a:spLocks noGrp="1"/>
          </p:cNvSpPr>
          <p:nvPr>
            <p:ph type="sldNum" sz="quarter" idx="12"/>
          </p:nvPr>
        </p:nvSpPr>
        <p:spPr/>
        <p:txBody>
          <a:bodyPr/>
          <a:lstStyle/>
          <a:p>
            <a:fld id="{C51EAA63-D034-42AE-91FA-B13B9518C7BE}" type="slidenum">
              <a:rPr lang="en-US" smtClean="0"/>
              <a:pPr/>
              <a:t>19</a:t>
            </a:fld>
            <a:endParaRPr lang="en-US"/>
          </a:p>
        </p:txBody>
      </p:sp>
      <p:sp>
        <p:nvSpPr>
          <p:cNvPr id="6" name="Line Callout 3 5"/>
          <p:cNvSpPr/>
          <p:nvPr/>
        </p:nvSpPr>
        <p:spPr bwMode="gray">
          <a:xfrm>
            <a:off x="4465967" y="5495052"/>
            <a:ext cx="3163284" cy="766658"/>
          </a:xfrm>
          <a:prstGeom prst="borderCallout3">
            <a:avLst>
              <a:gd name="adj1" fmla="val -25000"/>
              <a:gd name="adj2" fmla="val 40152"/>
              <a:gd name="adj3" fmla="val -53125"/>
              <a:gd name="adj4" fmla="val 40151"/>
              <a:gd name="adj5" fmla="val -96875"/>
              <a:gd name="adj6" fmla="val 40909"/>
              <a:gd name="adj7" fmla="val -124537"/>
              <a:gd name="adj8" fmla="val 25758"/>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dirty="0" smtClean="0"/>
              <a:t>Line Follower</a:t>
            </a:r>
          </a:p>
        </p:txBody>
      </p:sp>
      <p:sp>
        <p:nvSpPr>
          <p:cNvPr id="7" name="Line Callout 3 6"/>
          <p:cNvSpPr/>
          <p:nvPr/>
        </p:nvSpPr>
        <p:spPr bwMode="gray">
          <a:xfrm>
            <a:off x="7261172" y="1030197"/>
            <a:ext cx="3163284" cy="766658"/>
          </a:xfrm>
          <a:prstGeom prst="borderCallout3">
            <a:avLst>
              <a:gd name="adj1" fmla="val 18750"/>
              <a:gd name="adj2" fmla="val -8333"/>
              <a:gd name="adj3" fmla="val 18750"/>
              <a:gd name="adj4" fmla="val -40152"/>
              <a:gd name="adj5" fmla="val 100000"/>
              <a:gd name="adj6" fmla="val -40152"/>
              <a:gd name="adj7" fmla="val 147338"/>
              <a:gd name="adj8" fmla="val -2803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dirty="0" smtClean="0"/>
              <a:t>Batteries</a:t>
            </a:r>
          </a:p>
        </p:txBody>
      </p:sp>
      <p:sp>
        <p:nvSpPr>
          <p:cNvPr id="8" name="Line Callout 3 7"/>
          <p:cNvSpPr/>
          <p:nvPr/>
        </p:nvSpPr>
        <p:spPr bwMode="gray">
          <a:xfrm>
            <a:off x="8761934" y="4713087"/>
            <a:ext cx="3163284" cy="766658"/>
          </a:xfrm>
          <a:prstGeom prst="borderCallout3">
            <a:avLst>
              <a:gd name="adj1" fmla="val -25000"/>
              <a:gd name="adj2" fmla="val 52273"/>
              <a:gd name="adj3" fmla="val -53125"/>
              <a:gd name="adj4" fmla="val 52272"/>
              <a:gd name="adj5" fmla="val -93750"/>
              <a:gd name="adj6" fmla="val 51515"/>
              <a:gd name="adj7" fmla="val -108912"/>
              <a:gd name="adj8" fmla="val 34091"/>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200" dirty="0" smtClean="0"/>
              <a:t>DC Motors</a:t>
            </a:r>
          </a:p>
        </p:txBody>
      </p:sp>
    </p:spTree>
    <p:extLst>
      <p:ext uri="{BB962C8B-B14F-4D97-AF65-F5344CB8AC3E}">
        <p14:creationId xmlns:p14="http://schemas.microsoft.com/office/powerpoint/2010/main" val="268289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 Scale</a:t>
            </a:r>
            <a:endParaRPr lang="en-US" dirty="0"/>
          </a:p>
        </p:txBody>
      </p:sp>
      <p:sp>
        <p:nvSpPr>
          <p:cNvPr id="3" name="Subtitle 2"/>
          <p:cNvSpPr>
            <a:spLocks noGrp="1"/>
          </p:cNvSpPr>
          <p:nvPr>
            <p:ph type="subTitle" idx="1"/>
          </p:nvPr>
        </p:nvSpPr>
        <p:spPr/>
        <p:txBody>
          <a:bodyPr/>
          <a:lstStyle/>
          <a:p>
            <a:r>
              <a:rPr lang="en-US" dirty="0" smtClean="0"/>
              <a:t>Raspberry Pi Coffee</a:t>
            </a:r>
            <a:endParaRPr lang="en-US" dirty="0"/>
          </a:p>
        </p:txBody>
      </p:sp>
    </p:spTree>
    <p:extLst>
      <p:ext uri="{BB962C8B-B14F-4D97-AF65-F5344CB8AC3E}">
        <p14:creationId xmlns:p14="http://schemas.microsoft.com/office/powerpoint/2010/main" val="45382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Line Followers Work</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20</a:t>
            </a:fld>
            <a:endParaRPr lang="en-US"/>
          </a:p>
        </p:txBody>
      </p:sp>
      <p:sp>
        <p:nvSpPr>
          <p:cNvPr id="8" name="Content Placeholder 7"/>
          <p:cNvSpPr>
            <a:spLocks noGrp="1"/>
          </p:cNvSpPr>
          <p:nvPr>
            <p:ph idx="1"/>
          </p:nvPr>
        </p:nvSpPr>
        <p:spPr/>
        <p:txBody>
          <a:bodyPr/>
          <a:lstStyle/>
          <a:p>
            <a:r>
              <a:rPr lang="en-US" dirty="0" smtClean="0"/>
              <a:t>Infrared LED</a:t>
            </a:r>
          </a:p>
          <a:p>
            <a:pPr lvl="1"/>
            <a:r>
              <a:rPr lang="en-US" dirty="0" smtClean="0"/>
              <a:t>Bounced light off the ground</a:t>
            </a:r>
          </a:p>
          <a:p>
            <a:r>
              <a:rPr lang="en-US" dirty="0" smtClean="0"/>
              <a:t>Infrared Luminosity Sensor</a:t>
            </a:r>
          </a:p>
          <a:p>
            <a:pPr lvl="1"/>
            <a:r>
              <a:rPr lang="en-US" dirty="0" smtClean="0"/>
              <a:t>Detects reflected light</a:t>
            </a:r>
            <a:endParaRPr lang="en-US" dirty="0"/>
          </a:p>
        </p:txBody>
      </p:sp>
      <p:pic>
        <p:nvPicPr>
          <p:cNvPr id="9" name="Content Placeholder 6" descr="11005_P3__58695.1405400039.1280.1280.jpg"/>
          <p:cNvPicPr>
            <a:picLocks noChangeAspect="1"/>
          </p:cNvPicPr>
          <p:nvPr/>
        </p:nvPicPr>
        <p:blipFill rotWithShape="1">
          <a:blip r:embed="rId2" cstate="print">
            <a:extLst>
              <a:ext uri="{28A0092B-C50C-407E-A947-70E740481C1C}">
                <a14:useLocalDpi xmlns:a14="http://schemas.microsoft.com/office/drawing/2010/main"/>
              </a:ext>
            </a:extLst>
          </a:blip>
          <a:srcRect r="-1"/>
          <a:stretch/>
        </p:blipFill>
        <p:spPr>
          <a:xfrm>
            <a:off x="5655567" y="1452125"/>
            <a:ext cx="6062959" cy="4419600"/>
          </a:xfrm>
          <a:prstGeom prst="rect">
            <a:avLst/>
          </a:prstGeom>
        </p:spPr>
      </p:pic>
    </p:spTree>
    <p:extLst>
      <p:ext uri="{BB962C8B-B14F-4D97-AF65-F5344CB8AC3E}">
        <p14:creationId xmlns:p14="http://schemas.microsoft.com/office/powerpoint/2010/main" val="342887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GPIO</a:t>
            </a:r>
            <a:endParaRPr lang="en-US" dirty="0"/>
          </a:p>
        </p:txBody>
      </p:sp>
      <p:sp>
        <p:nvSpPr>
          <p:cNvPr id="5" name="Content Placeholder 4"/>
          <p:cNvSpPr>
            <a:spLocks noGrp="1"/>
          </p:cNvSpPr>
          <p:nvPr>
            <p:ph idx="1"/>
          </p:nvPr>
        </p:nvSpPr>
        <p:spPr/>
        <p:txBody>
          <a:bodyPr>
            <a:normAutofit/>
          </a:bodyPr>
          <a:lstStyle/>
          <a:p>
            <a:r>
              <a:rPr lang="en-US" dirty="0" err="1"/>
              <a:t>gpio</a:t>
            </a:r>
            <a:r>
              <a:rPr lang="en-US" dirty="0"/>
              <a:t> = </a:t>
            </a:r>
            <a:r>
              <a:rPr lang="en-US" dirty="0" err="1"/>
              <a:t>GpioFactory.getInstance</a:t>
            </a:r>
            <a:r>
              <a:rPr lang="en-US" dirty="0"/>
              <a:t>()</a:t>
            </a:r>
            <a:r>
              <a:rPr lang="en-US" dirty="0" smtClean="0"/>
              <a:t>;</a:t>
            </a:r>
          </a:p>
          <a:p>
            <a:r>
              <a:rPr lang="en-US" dirty="0" err="1"/>
              <a:t>lineFollowA</a:t>
            </a:r>
            <a:r>
              <a:rPr lang="en-US" dirty="0"/>
              <a:t> = </a:t>
            </a:r>
            <a:r>
              <a:rPr lang="en-US" dirty="0" err="1"/>
              <a:t>gpio.provisionDigitalInputPin</a:t>
            </a:r>
            <a:r>
              <a:rPr lang="en-US" dirty="0" smtClean="0"/>
              <a:t>(</a:t>
            </a:r>
            <a:br>
              <a:rPr lang="en-US" dirty="0" smtClean="0"/>
            </a:br>
            <a:r>
              <a:rPr lang="en-US" dirty="0" smtClean="0"/>
              <a:t>              RaspiPin.GPIO_13</a:t>
            </a:r>
            <a:r>
              <a:rPr lang="en-US" dirty="0"/>
              <a:t>, "</a:t>
            </a:r>
            <a:r>
              <a:rPr lang="en-US" dirty="0" err="1"/>
              <a:t>LineFollowA</a:t>
            </a:r>
            <a:r>
              <a:rPr lang="en-US" dirty="0"/>
              <a:t>");</a:t>
            </a:r>
          </a:p>
          <a:p>
            <a:r>
              <a:rPr lang="en-US" dirty="0" err="1" smtClean="0"/>
              <a:t>lineFollowB</a:t>
            </a:r>
            <a:r>
              <a:rPr lang="en-US" dirty="0" smtClean="0"/>
              <a:t> </a:t>
            </a:r>
            <a:r>
              <a:rPr lang="en-US" dirty="0"/>
              <a:t>= </a:t>
            </a:r>
            <a:r>
              <a:rPr lang="en-US" dirty="0" err="1"/>
              <a:t>gpio.provisionDigitalInputPin</a:t>
            </a:r>
            <a:r>
              <a:rPr lang="en-US" dirty="0" smtClean="0"/>
              <a:t>(</a:t>
            </a:r>
            <a:br>
              <a:rPr lang="en-US" dirty="0" smtClean="0"/>
            </a:br>
            <a:r>
              <a:rPr lang="en-US" dirty="0" smtClean="0"/>
              <a:t>              RaspiPin.GPIO_14</a:t>
            </a:r>
            <a:r>
              <a:rPr lang="en-US" dirty="0"/>
              <a:t>, "</a:t>
            </a:r>
            <a:r>
              <a:rPr lang="en-US" dirty="0" err="1"/>
              <a:t>LineFollowA</a:t>
            </a:r>
            <a:r>
              <a:rPr lang="en-US" dirty="0"/>
              <a:t>");</a:t>
            </a:r>
          </a:p>
          <a:p>
            <a:r>
              <a:rPr lang="hu-HU" dirty="0" smtClean="0"/>
              <a:t>startGPIO</a:t>
            </a:r>
            <a:r>
              <a:rPr lang="hu-HU" dirty="0"/>
              <a:t>()</a:t>
            </a:r>
            <a:r>
              <a:rPr lang="hu-HU" dirty="0" smtClean="0"/>
              <a:t>;</a:t>
            </a:r>
            <a:br>
              <a:rPr lang="hu-HU" dirty="0" smtClean="0"/>
            </a:br>
            <a:r>
              <a:rPr lang="hu-HU" dirty="0" smtClean="0"/>
              <a:t/>
            </a:r>
            <a:br>
              <a:rPr lang="hu-HU" dirty="0" smtClean="0"/>
            </a:br>
            <a:r>
              <a:rPr lang="en-US" dirty="0" err="1"/>
              <a:t>boolean</a:t>
            </a:r>
            <a:r>
              <a:rPr lang="en-US" dirty="0"/>
              <a:t> </a:t>
            </a:r>
            <a:r>
              <a:rPr lang="en-US" dirty="0" err="1"/>
              <a:t>leftSensor</a:t>
            </a:r>
            <a:r>
              <a:rPr lang="en-US" dirty="0"/>
              <a:t> = </a:t>
            </a:r>
            <a:r>
              <a:rPr lang="en-US" dirty="0" err="1"/>
              <a:t>lineFollowA.getState</a:t>
            </a:r>
            <a:r>
              <a:rPr lang="en-US" dirty="0"/>
              <a:t>().</a:t>
            </a:r>
            <a:r>
              <a:rPr lang="en-US" dirty="0" err="1"/>
              <a:t>isHigh</a:t>
            </a:r>
            <a:r>
              <a:rPr lang="en-US" dirty="0"/>
              <a:t>();</a:t>
            </a:r>
          </a:p>
          <a:p>
            <a:r>
              <a:rPr lang="en-US" dirty="0" err="1" smtClean="0"/>
              <a:t>boolean</a:t>
            </a:r>
            <a:r>
              <a:rPr lang="en-US" dirty="0" smtClean="0"/>
              <a:t> </a:t>
            </a:r>
            <a:r>
              <a:rPr lang="en-US" dirty="0" err="1"/>
              <a:t>rightSensor</a:t>
            </a:r>
            <a:r>
              <a:rPr lang="en-US" dirty="0"/>
              <a:t> = </a:t>
            </a:r>
            <a:r>
              <a:rPr lang="en-US" dirty="0" err="1"/>
              <a:t>lineFollowB.getState</a:t>
            </a:r>
            <a:r>
              <a:rPr lang="en-US" dirty="0"/>
              <a:t>().</a:t>
            </a:r>
            <a:r>
              <a:rPr lang="en-US" dirty="0" err="1"/>
              <a:t>isHigh</a:t>
            </a:r>
            <a:r>
              <a:rPr lang="en-US" dirty="0"/>
              <a:t>();</a:t>
            </a:r>
          </a:p>
        </p:txBody>
      </p:sp>
      <p:sp>
        <p:nvSpPr>
          <p:cNvPr id="4" name="Slide Number Placeholder 3"/>
          <p:cNvSpPr>
            <a:spLocks noGrp="1"/>
          </p:cNvSpPr>
          <p:nvPr>
            <p:ph type="sldNum" sz="quarter" idx="12"/>
          </p:nvPr>
        </p:nvSpPr>
        <p:spPr/>
        <p:txBody>
          <a:bodyPr/>
          <a:lstStyle/>
          <a:p>
            <a:fld id="{C51EAA63-D034-42AE-91FA-B13B9518C7BE}" type="slidenum">
              <a:rPr lang="en-US" smtClean="0"/>
              <a:pPr/>
              <a:t>21</a:t>
            </a:fld>
            <a:endParaRPr lang="en-US"/>
          </a:p>
        </p:txBody>
      </p:sp>
    </p:spTree>
    <p:extLst>
      <p:ext uri="{BB962C8B-B14F-4D97-AF65-F5344CB8AC3E}">
        <p14:creationId xmlns:p14="http://schemas.microsoft.com/office/powerpoint/2010/main" val="392117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Following Algorithm</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if </a:t>
            </a:r>
            <a:r>
              <a:rPr lang="en-US" dirty="0"/>
              <a:t>(</a:t>
            </a:r>
            <a:r>
              <a:rPr lang="en-US" dirty="0" err="1"/>
              <a:t>leftSensor</a:t>
            </a:r>
            <a:r>
              <a:rPr lang="en-US" dirty="0"/>
              <a:t> &amp;&amp; </a:t>
            </a:r>
            <a:r>
              <a:rPr lang="en-US" dirty="0" err="1"/>
              <a:t>rightSensor</a:t>
            </a:r>
            <a:r>
              <a:rPr lang="en-US" dirty="0"/>
              <a:t>) { /</a:t>
            </a:r>
            <a:r>
              <a:rPr lang="en-US" dirty="0" smtClean="0"/>
              <a:t>/we are lost</a:t>
            </a:r>
          </a:p>
          <a:p>
            <a:r>
              <a:rPr lang="en-US" dirty="0" smtClean="0"/>
              <a:t>  </a:t>
            </a:r>
            <a:r>
              <a:rPr lang="en-US" dirty="0" err="1" smtClean="0"/>
              <a:t>doDrive</a:t>
            </a:r>
            <a:r>
              <a:rPr lang="en-US" dirty="0" smtClean="0"/>
              <a:t>(</a:t>
            </a:r>
            <a:r>
              <a:rPr lang="en-US" dirty="0" err="1" smtClean="0"/>
              <a:t>lineLocation</a:t>
            </a:r>
            <a:r>
              <a:rPr lang="en-US" dirty="0" smtClean="0"/>
              <a:t>);</a:t>
            </a:r>
          </a:p>
          <a:p>
            <a:r>
              <a:rPr lang="en-US" dirty="0" smtClean="0"/>
              <a:t>} </a:t>
            </a:r>
            <a:r>
              <a:rPr lang="en-US" dirty="0"/>
              <a:t>else if (!</a:t>
            </a:r>
            <a:r>
              <a:rPr lang="en-US" dirty="0" err="1"/>
              <a:t>leftSensor</a:t>
            </a:r>
            <a:r>
              <a:rPr lang="en-US" dirty="0"/>
              <a:t> &amp;&amp; !</a:t>
            </a:r>
            <a:r>
              <a:rPr lang="en-US" dirty="0" err="1"/>
              <a:t>rightSensor</a:t>
            </a:r>
            <a:r>
              <a:rPr lang="en-US" dirty="0"/>
              <a:t>) { /</a:t>
            </a:r>
            <a:r>
              <a:rPr lang="en-US" dirty="0" smtClean="0"/>
              <a:t>/on </a:t>
            </a:r>
            <a:r>
              <a:rPr lang="en-US" dirty="0"/>
              <a:t>the line</a:t>
            </a:r>
          </a:p>
          <a:p>
            <a:r>
              <a:rPr lang="pl-PL" dirty="0" smtClean="0"/>
              <a:t>  </a:t>
            </a:r>
            <a:r>
              <a:rPr lang="en-US" dirty="0" err="1"/>
              <a:t>lineLocation</a:t>
            </a:r>
            <a:r>
              <a:rPr lang="en-US" dirty="0"/>
              <a:t> = </a:t>
            </a:r>
            <a:r>
              <a:rPr lang="en-US" dirty="0" err="1"/>
              <a:t>Drive.forward</a:t>
            </a:r>
            <a:r>
              <a:rPr lang="en-US" dirty="0" smtClean="0"/>
              <a:t>; </a:t>
            </a:r>
            <a:r>
              <a:rPr lang="pl-PL" dirty="0" err="1" smtClean="0"/>
              <a:t>doDrive</a:t>
            </a:r>
            <a:r>
              <a:rPr lang="pl-PL" dirty="0"/>
              <a:t>(</a:t>
            </a:r>
            <a:r>
              <a:rPr lang="pl-PL" dirty="0" err="1"/>
              <a:t>Drive.forward</a:t>
            </a:r>
            <a:r>
              <a:rPr lang="pl-PL" dirty="0"/>
              <a:t>)</a:t>
            </a:r>
            <a:r>
              <a:rPr lang="pl-PL" dirty="0" smtClean="0"/>
              <a:t>;</a:t>
            </a:r>
            <a:endParaRPr lang="en-US" dirty="0"/>
          </a:p>
          <a:p>
            <a:r>
              <a:rPr lang="en-US" dirty="0" smtClean="0"/>
              <a:t>} </a:t>
            </a:r>
            <a:r>
              <a:rPr lang="en-US" dirty="0"/>
              <a:t>else if (!</a:t>
            </a:r>
            <a:r>
              <a:rPr lang="en-US" dirty="0" err="1"/>
              <a:t>leftSensor</a:t>
            </a:r>
            <a:r>
              <a:rPr lang="en-US" dirty="0"/>
              <a:t> &amp;&amp; </a:t>
            </a:r>
            <a:r>
              <a:rPr lang="en-US" dirty="0" err="1"/>
              <a:t>rightSensor</a:t>
            </a:r>
            <a:r>
              <a:rPr lang="en-US" dirty="0"/>
              <a:t>) { /</a:t>
            </a:r>
            <a:r>
              <a:rPr lang="en-US" dirty="0" smtClean="0"/>
              <a:t>/off </a:t>
            </a:r>
            <a:r>
              <a:rPr lang="en-US" dirty="0"/>
              <a:t>the right</a:t>
            </a:r>
          </a:p>
          <a:p>
            <a:r>
              <a:rPr lang="en-US" dirty="0" smtClean="0"/>
              <a:t>  </a:t>
            </a:r>
            <a:r>
              <a:rPr lang="en-US" dirty="0" err="1" smtClean="0"/>
              <a:t>lineLocation</a:t>
            </a:r>
            <a:r>
              <a:rPr lang="en-US" dirty="0" smtClean="0"/>
              <a:t> </a:t>
            </a:r>
            <a:r>
              <a:rPr lang="en-US" dirty="0"/>
              <a:t>= </a:t>
            </a:r>
            <a:r>
              <a:rPr lang="en-US" dirty="0" err="1"/>
              <a:t>Drive.left</a:t>
            </a:r>
            <a:r>
              <a:rPr lang="en-US" dirty="0" smtClean="0"/>
              <a:t>; </a:t>
            </a:r>
            <a:r>
              <a:rPr lang="pl-PL" dirty="0" err="1" smtClean="0"/>
              <a:t>doDrive</a:t>
            </a:r>
            <a:r>
              <a:rPr lang="pl-PL" dirty="0"/>
              <a:t>(</a:t>
            </a:r>
            <a:r>
              <a:rPr lang="pl-PL" dirty="0" err="1"/>
              <a:t>Drive.forward</a:t>
            </a:r>
            <a:r>
              <a:rPr lang="pl-PL" dirty="0"/>
              <a:t>);</a:t>
            </a:r>
          </a:p>
          <a:p>
            <a:r>
              <a:rPr lang="pl-PL" dirty="0" smtClean="0"/>
              <a:t>} </a:t>
            </a:r>
            <a:r>
              <a:rPr lang="pl-PL" dirty="0" err="1"/>
              <a:t>else</a:t>
            </a:r>
            <a:r>
              <a:rPr lang="pl-PL" dirty="0"/>
              <a:t> </a:t>
            </a:r>
            <a:r>
              <a:rPr lang="pl-PL" dirty="0" err="1"/>
              <a:t>if</a:t>
            </a:r>
            <a:r>
              <a:rPr lang="pl-PL" dirty="0"/>
              <a:t> (</a:t>
            </a:r>
            <a:r>
              <a:rPr lang="pl-PL" dirty="0" err="1"/>
              <a:t>leftSensor</a:t>
            </a:r>
            <a:r>
              <a:rPr lang="pl-PL" dirty="0"/>
              <a:t> &amp;&amp; !</a:t>
            </a:r>
            <a:r>
              <a:rPr lang="pl-PL" dirty="0" err="1"/>
              <a:t>rightSensor</a:t>
            </a:r>
            <a:r>
              <a:rPr lang="pl-PL" dirty="0"/>
              <a:t>) { /</a:t>
            </a:r>
            <a:r>
              <a:rPr lang="pl-PL" dirty="0" smtClean="0"/>
              <a:t>/off </a:t>
            </a:r>
            <a:r>
              <a:rPr lang="pl-PL" dirty="0"/>
              <a:t>the </a:t>
            </a:r>
            <a:r>
              <a:rPr lang="pl-PL" dirty="0" err="1"/>
              <a:t>left</a:t>
            </a:r>
            <a:endParaRPr lang="pl-PL" dirty="0"/>
          </a:p>
          <a:p>
            <a:r>
              <a:rPr lang="en-US" dirty="0" smtClean="0"/>
              <a:t>  </a:t>
            </a:r>
            <a:r>
              <a:rPr lang="en-US" dirty="0" err="1" smtClean="0"/>
              <a:t>lineLocation</a:t>
            </a:r>
            <a:r>
              <a:rPr lang="en-US" dirty="0" smtClean="0"/>
              <a:t> </a:t>
            </a:r>
            <a:r>
              <a:rPr lang="en-US" dirty="0"/>
              <a:t>= </a:t>
            </a:r>
            <a:r>
              <a:rPr lang="en-US" dirty="0" err="1"/>
              <a:t>Drive.right</a:t>
            </a:r>
            <a:r>
              <a:rPr lang="en-US" dirty="0" smtClean="0"/>
              <a:t>; </a:t>
            </a:r>
            <a:r>
              <a:rPr lang="pl-PL" dirty="0" err="1" smtClean="0"/>
              <a:t>doDrive</a:t>
            </a:r>
            <a:r>
              <a:rPr lang="pl-PL" dirty="0"/>
              <a:t>(</a:t>
            </a:r>
            <a:r>
              <a:rPr lang="pl-PL" dirty="0" err="1"/>
              <a:t>Drive.forward</a:t>
            </a:r>
            <a:r>
              <a:rPr lang="pl-PL" dirty="0"/>
              <a:t>);</a:t>
            </a:r>
          </a:p>
          <a:p>
            <a:r>
              <a:rPr lang="pl-PL" dirty="0" smtClean="0"/>
              <a: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22</a:t>
            </a:fld>
            <a:endParaRPr lang="en-US"/>
          </a:p>
        </p:txBody>
      </p:sp>
    </p:spTree>
    <p:extLst>
      <p:ext uri="{BB962C8B-B14F-4D97-AF65-F5344CB8AC3E}">
        <p14:creationId xmlns:p14="http://schemas.microsoft.com/office/powerpoint/2010/main" val="402675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Make your own Mr. Grabby</a:t>
            </a:r>
            <a:endParaRPr lang="en-US" dirty="0"/>
          </a:p>
        </p:txBody>
      </p:sp>
      <p:sp>
        <p:nvSpPr>
          <p:cNvPr id="6" name="Content Placeholder 5"/>
          <p:cNvSpPr>
            <a:spLocks noGrp="1"/>
          </p:cNvSpPr>
          <p:nvPr>
            <p:ph idx="1"/>
          </p:nvPr>
        </p:nvSpPr>
        <p:spPr/>
        <p:txBody>
          <a:bodyPr/>
          <a:lstStyle/>
          <a:p>
            <a:r>
              <a:rPr lang="en-US" dirty="0" err="1" smtClean="0"/>
              <a:t>MakeBlock</a:t>
            </a:r>
            <a:r>
              <a:rPr lang="en-US" dirty="0" smtClean="0"/>
              <a:t> Advanced Robotics Kit</a:t>
            </a:r>
          </a:p>
          <a:p>
            <a:r>
              <a:rPr lang="en-US" dirty="0" err="1" smtClean="0"/>
              <a:t>MakeBlock</a:t>
            </a:r>
            <a:r>
              <a:rPr lang="en-US" dirty="0" smtClean="0"/>
              <a:t> ME </a:t>
            </a:r>
            <a:r>
              <a:rPr lang="en-US" dirty="0"/>
              <a:t>Base Shield</a:t>
            </a:r>
          </a:p>
          <a:p>
            <a:r>
              <a:rPr lang="en-US" dirty="0" smtClean="0"/>
              <a:t>Cooking Hacks Shield</a:t>
            </a:r>
          </a:p>
          <a:p>
            <a:r>
              <a:rPr lang="en-US" dirty="0" smtClean="0"/>
              <a:t>USB Battery (1A)</a:t>
            </a:r>
          </a:p>
          <a:p>
            <a:endParaRPr lang="en-US" dirty="0" smtClean="0"/>
          </a:p>
          <a:p>
            <a:r>
              <a:rPr lang="en-US" dirty="0" smtClean="0"/>
              <a:t>Code here: </a:t>
            </a:r>
          </a:p>
          <a:p>
            <a:pPr marL="0" indent="0">
              <a:buNone/>
            </a:pPr>
            <a:r>
              <a:rPr lang="en-US" sz="4400" dirty="0">
                <a:hlinkClick r:id="rId2"/>
              </a:rPr>
              <a:t>https://github.com/steveonjava/</a:t>
            </a:r>
            <a:r>
              <a:rPr lang="en-US" sz="4400" dirty="0" smtClean="0">
                <a:hlinkClick r:id="rId2"/>
              </a:rPr>
              <a:t>LineFollower</a:t>
            </a:r>
            <a:endParaRPr lang="en-US" sz="4400" dirty="0" smtClean="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23</a:t>
            </a:fld>
            <a:endParaRPr lang="en-US"/>
          </a:p>
        </p:txBody>
      </p:sp>
      <p:pic>
        <p:nvPicPr>
          <p:cNvPr id="7" name="Picture 6" descr="photo-4.JPG"/>
          <p:cNvPicPr>
            <a:picLocks noChangeAspect="1"/>
          </p:cNvPicPr>
          <p:nvPr/>
        </p:nvPicPr>
        <p:blipFill>
          <a:blip r:embed="rId3" cstate="print">
            <a:extLst>
              <a:ext uri="{BEBA8EAE-BF5A-486C-A8C5-ECC9F3942E4B}">
                <a14:imgProps xmlns:a14="http://schemas.microsoft.com/office/drawing/2010/main">
                  <a14:imgLayer r:embed="rId4">
                    <a14:imgEffect>
                      <a14:backgroundRemoval t="7597" b="95188" l="3631" r="96119">
                        <a14:foregroundMark x1="69020" y1="88166" x2="84544" y2="92131"/>
                        <a14:foregroundMark x1="5946" y1="37530" x2="8261" y2="35321"/>
                        <a14:backgroundMark x1="5946" y1="33565" x2="3314" y2="20369"/>
                        <a14:backgroundMark x1="5946" y1="41041" x2="6264" y2="52058"/>
                      </a14:backgroundRemoval>
                    </a14:imgEffect>
                  </a14:imgLayer>
                </a14:imgProps>
              </a:ext>
              <a:ext uri="{28A0092B-C50C-407E-A947-70E740481C1C}">
                <a14:useLocalDpi xmlns:a14="http://schemas.microsoft.com/office/drawing/2010/main"/>
              </a:ext>
            </a:extLst>
          </a:blip>
          <a:stretch>
            <a:fillRect/>
          </a:stretch>
        </p:blipFill>
        <p:spPr>
          <a:xfrm rot="10800000">
            <a:off x="7649775" y="895072"/>
            <a:ext cx="3541538" cy="2656154"/>
          </a:xfrm>
          <a:prstGeom prst="rect">
            <a:avLst/>
          </a:prstGeom>
        </p:spPr>
      </p:pic>
    </p:spTree>
    <p:extLst>
      <p:ext uri="{BB962C8B-B14F-4D97-AF65-F5344CB8AC3E}">
        <p14:creationId xmlns:p14="http://schemas.microsoft.com/office/powerpoint/2010/main" val="222230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6774231998_28efdc0df3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0" y="0"/>
            <a:ext cx="12188825" cy="6858000"/>
          </a:xfrm>
        </p:spPr>
      </p:pic>
      <p:sp>
        <p:nvSpPr>
          <p:cNvPr id="4" name="Slide Number Placeholder 3"/>
          <p:cNvSpPr>
            <a:spLocks noGrp="1"/>
          </p:cNvSpPr>
          <p:nvPr>
            <p:ph type="sldNum" sz="quarter" idx="4294967295"/>
          </p:nvPr>
        </p:nvSpPr>
        <p:spPr>
          <a:xfrm>
            <a:off x="11707316" y="6556248"/>
            <a:ext cx="381661" cy="182880"/>
          </a:xfrm>
          <a:prstGeom prst="rect">
            <a:avLst/>
          </a:prstGeom>
        </p:spPr>
        <p:txBody>
          <a:bodyPr lIns="91436" tIns="45719" rIns="91436" bIns="45719"/>
          <a:lstStyle/>
          <a:p>
            <a:fld id="{C51EAA63-D034-42AE-91FA-B13B9518C7BE}" type="slidenum">
              <a:rPr lang="en-US" smtClean="0"/>
              <a:pPr/>
              <a:t>24</a:t>
            </a:fld>
            <a:endParaRPr lang="en-US"/>
          </a:p>
        </p:txBody>
      </p:sp>
      <p:sp>
        <p:nvSpPr>
          <p:cNvPr id="6" name="Title 5"/>
          <p:cNvSpPr txBox="1">
            <a:spLocks/>
          </p:cNvSpPr>
          <p:nvPr/>
        </p:nvSpPr>
        <p:spPr>
          <a:xfrm>
            <a:off x="531813" y="646869"/>
            <a:ext cx="11125199" cy="5654107"/>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r>
              <a:rPr lang="en-US" sz="6000" dirty="0" err="1">
                <a:latin typeface="Avenir Light"/>
                <a:cs typeface="Avenir Light"/>
              </a:rPr>
              <a:t>IoT</a:t>
            </a:r>
            <a:r>
              <a:rPr lang="en-US" sz="6000" dirty="0">
                <a:latin typeface="Avenir Light"/>
                <a:cs typeface="Avenir Light"/>
              </a:rPr>
              <a:t> Magic</a:t>
            </a:r>
          </a:p>
        </p:txBody>
      </p:sp>
    </p:spTree>
    <p:extLst>
      <p:ext uri="{BB962C8B-B14F-4D97-AF65-F5344CB8AC3E}">
        <p14:creationId xmlns:p14="http://schemas.microsoft.com/office/powerpoint/2010/main" val="2689625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6"/>
          <p:cNvSpPr>
            <a:spLocks noGrp="1"/>
          </p:cNvSpPr>
          <p:nvPr>
            <p:ph type="body" sz="quarter" idx="13"/>
          </p:nvPr>
        </p:nvSpPr>
        <p:spPr/>
        <p:txBody>
          <a:bodyPr>
            <a:normAutofit/>
          </a:bodyPr>
          <a:lstStyle/>
          <a:p>
            <a:r>
              <a:rPr lang="en-US" dirty="0" smtClean="0"/>
              <a:t>ODROID-W</a:t>
            </a:r>
          </a:p>
          <a:p>
            <a:pPr lvl="1"/>
            <a:r>
              <a:rPr lang="en-US" dirty="0" smtClean="0"/>
              <a:t>Raspberry Pi clone</a:t>
            </a:r>
          </a:p>
          <a:p>
            <a:r>
              <a:rPr lang="en-US" dirty="0" smtClean="0"/>
              <a:t>NFC/RFID Sensor</a:t>
            </a:r>
          </a:p>
          <a:p>
            <a:pPr lvl="1"/>
            <a:r>
              <a:rPr lang="en-US" dirty="0" err="1" smtClean="0"/>
              <a:t>Adafruit</a:t>
            </a:r>
            <a:r>
              <a:rPr lang="en-US" dirty="0" smtClean="0"/>
              <a:t> PN532 chipset</a:t>
            </a:r>
          </a:p>
          <a:p>
            <a:r>
              <a:rPr lang="en-US" dirty="0" smtClean="0"/>
              <a:t>RFID Playing Cards</a:t>
            </a:r>
          </a:p>
          <a:p>
            <a:pPr lvl="1"/>
            <a:r>
              <a:rPr lang="en-US" dirty="0" err="1" smtClean="0"/>
              <a:t>Mifare</a:t>
            </a:r>
            <a:r>
              <a:rPr lang="en-US" dirty="0" smtClean="0"/>
              <a:t> </a:t>
            </a:r>
            <a:r>
              <a:rPr lang="en-US" dirty="0" err="1" smtClean="0"/>
              <a:t>Ultralight</a:t>
            </a:r>
            <a:r>
              <a:rPr lang="en-US" dirty="0" smtClean="0"/>
              <a:t> tags embedded</a:t>
            </a:r>
          </a:p>
        </p:txBody>
      </p:sp>
      <p:sp>
        <p:nvSpPr>
          <p:cNvPr id="7" name="Text Placeholder 6"/>
          <p:cNvSpPr>
            <a:spLocks noGrp="1"/>
          </p:cNvSpPr>
          <p:nvPr>
            <p:ph type="body" sz="quarter" idx="14"/>
          </p:nvPr>
        </p:nvSpPr>
        <p:spPr/>
        <p:txBody>
          <a:bodyPr/>
          <a:lstStyle/>
          <a:p>
            <a:r>
              <a:rPr lang="en-US" dirty="0" err="1" smtClean="0"/>
              <a:t>IoT</a:t>
            </a:r>
            <a:r>
              <a:rPr lang="en-US" dirty="0" smtClean="0"/>
              <a:t> Magic Hat</a:t>
            </a:r>
            <a:endParaRPr lang="en-US" dirty="0"/>
          </a:p>
        </p:txBody>
      </p:sp>
      <p:sp>
        <p:nvSpPr>
          <p:cNvPr id="79" name="Title 78"/>
          <p:cNvSpPr>
            <a:spLocks noGrp="1"/>
          </p:cNvSpPr>
          <p:nvPr>
            <p:ph type="title"/>
          </p:nvPr>
        </p:nvSpPr>
        <p:spPr/>
        <p:txBody>
          <a:bodyPr/>
          <a:lstStyle/>
          <a:p>
            <a:r>
              <a:rPr lang="en-US" dirty="0" smtClean="0"/>
              <a:t>Wearable Raspberry Pi</a:t>
            </a:r>
            <a:endParaRPr lang="en-US" dirty="0"/>
          </a:p>
        </p:txBody>
      </p:sp>
      <p:pic>
        <p:nvPicPr>
          <p:cNvPr id="6" name="Picture Placeholder 5" descr="IMG_1888.JPG"/>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13381" r="13381"/>
          <a:stretch>
            <a:fillRect/>
          </a:stretch>
        </p:blipFill>
        <p:spPr/>
      </p:pic>
    </p:spTree>
    <p:extLst>
      <p:ext uri="{BB962C8B-B14F-4D97-AF65-F5344CB8AC3E}">
        <p14:creationId xmlns:p14="http://schemas.microsoft.com/office/powerpoint/2010/main" val="2432692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9" name="Content Placeholder 8" descr="IMG_1887.JPG"/>
          <p:cNvPicPr>
            <a:picLocks noGrp="1" noChangeAspect="1"/>
          </p:cNvPicPr>
          <p:nvPr>
            <p:ph sz="quarter" idx="12"/>
          </p:nvPr>
        </p:nvPicPr>
        <p:blipFill rotWithShape="1">
          <a:blip r:embed="rId2">
            <a:extLst>
              <a:ext uri="{28A0092B-C50C-407E-A947-70E740481C1C}">
                <a14:useLocalDpi xmlns:a14="http://schemas.microsoft.com/office/drawing/2010/main" val="0"/>
              </a:ext>
            </a:extLst>
          </a:blip>
          <a:srcRect t="12500" b="12500"/>
          <a:stretch/>
        </p:blipFill>
        <p:spPr>
          <a:xfrm>
            <a:off x="0" y="0"/>
            <a:ext cx="12188825" cy="6858000"/>
          </a:xfrm>
        </p:spPr>
      </p:pic>
    </p:spTree>
    <p:extLst>
      <p:ext uri="{BB962C8B-B14F-4D97-AF65-F5344CB8AC3E}">
        <p14:creationId xmlns:p14="http://schemas.microsoft.com/office/powerpoint/2010/main" val="3419156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RFID/NFC Reader Configuration</a:t>
            </a:r>
            <a:endParaRPr lang="en-US" dirty="0"/>
          </a:p>
        </p:txBody>
      </p:sp>
      <p:sp>
        <p:nvSpPr>
          <p:cNvPr id="3" name="Content Placeholder 2"/>
          <p:cNvSpPr>
            <a:spLocks noGrp="1"/>
          </p:cNvSpPr>
          <p:nvPr>
            <p:ph sz="quarter" idx="12"/>
          </p:nvPr>
        </p:nvSpPr>
        <p:spPr/>
        <p:txBody>
          <a:bodyPr/>
          <a:lstStyle/>
          <a:p>
            <a:r>
              <a:rPr lang="en-US" dirty="0"/>
              <a:t>Pi </a:t>
            </a:r>
            <a:r>
              <a:rPr lang="en-US" dirty="0" smtClean="0"/>
              <a:t>configuration</a:t>
            </a:r>
          </a:p>
          <a:p>
            <a:pPr lvl="1"/>
            <a:r>
              <a:rPr lang="en-US" dirty="0" smtClean="0"/>
              <a:t>I2C</a:t>
            </a:r>
            <a:r>
              <a:rPr lang="en-US" dirty="0"/>
              <a:t>, SPI, or </a:t>
            </a:r>
            <a:r>
              <a:rPr lang="en-US" dirty="0" smtClean="0"/>
              <a:t>UART</a:t>
            </a:r>
          </a:p>
          <a:p>
            <a:r>
              <a:rPr lang="en-US" dirty="0" smtClean="0"/>
              <a:t>NFC configuration</a:t>
            </a:r>
          </a:p>
          <a:p>
            <a:pPr lvl="1"/>
            <a:r>
              <a:rPr lang="en-US" dirty="0" err="1" smtClean="0"/>
              <a:t>libnfc</a:t>
            </a:r>
            <a:r>
              <a:rPr lang="en-US" dirty="0" smtClean="0"/>
              <a:t> </a:t>
            </a:r>
            <a:r>
              <a:rPr lang="en-US" dirty="0"/>
              <a:t>to interface with the NFC </a:t>
            </a:r>
            <a:r>
              <a:rPr lang="en-US" dirty="0" smtClean="0"/>
              <a:t>reader.</a:t>
            </a:r>
          </a:p>
          <a:p>
            <a:pPr lvl="1"/>
            <a:r>
              <a:rPr lang="en-US" dirty="0" err="1" smtClean="0"/>
              <a:t>pcscd</a:t>
            </a:r>
            <a:r>
              <a:rPr lang="en-US" dirty="0" smtClean="0"/>
              <a:t> to expose </a:t>
            </a:r>
            <a:r>
              <a:rPr lang="en-US" dirty="0" err="1" smtClean="0"/>
              <a:t>rfid</a:t>
            </a:r>
            <a:r>
              <a:rPr lang="en-US" dirty="0" smtClean="0"/>
              <a:t> readers to Java SE</a:t>
            </a:r>
          </a:p>
          <a:p>
            <a:pPr lvl="1"/>
            <a:r>
              <a:rPr lang="en-US" dirty="0" err="1"/>
              <a:t>i</a:t>
            </a:r>
            <a:r>
              <a:rPr lang="en-US" dirty="0" err="1" smtClean="0"/>
              <a:t>dfnfc</a:t>
            </a:r>
            <a:r>
              <a:rPr lang="en-US" dirty="0" smtClean="0"/>
              <a:t> to bridge </a:t>
            </a:r>
            <a:r>
              <a:rPr lang="en-US" dirty="0" err="1" smtClean="0"/>
              <a:t>libnfc</a:t>
            </a:r>
            <a:r>
              <a:rPr lang="en-US" dirty="0" smtClean="0"/>
              <a:t> to </a:t>
            </a:r>
            <a:r>
              <a:rPr lang="en-US" dirty="0" err="1" smtClean="0"/>
              <a:t>idfnfc</a:t>
            </a:r>
            <a:endParaRPr lang="en-US" dirty="0" smtClean="0"/>
          </a:p>
          <a:p>
            <a:r>
              <a:rPr lang="en-US" dirty="0" smtClean="0"/>
              <a:t>Java hacking</a:t>
            </a:r>
          </a:p>
          <a:p>
            <a:pPr lvl="1"/>
            <a:r>
              <a:rPr lang="en-US" dirty="0" err="1" smtClean="0"/>
              <a:t>smartio</a:t>
            </a:r>
            <a:r>
              <a:rPr lang="en-US" dirty="0" smtClean="0"/>
              <a:t> </a:t>
            </a:r>
            <a:r>
              <a:rPr lang="en-US" dirty="0"/>
              <a:t>API that is already a part of the JRE.</a:t>
            </a: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44132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Card Terminal</a:t>
            </a:r>
            <a:endParaRPr lang="en-US" dirty="0"/>
          </a:p>
        </p:txBody>
      </p:sp>
      <p:sp>
        <p:nvSpPr>
          <p:cNvPr id="5" name="Content Placeholder 4"/>
          <p:cNvSpPr>
            <a:spLocks noGrp="1"/>
          </p:cNvSpPr>
          <p:nvPr>
            <p:ph idx="1"/>
          </p:nvPr>
        </p:nvSpPr>
        <p:spPr/>
        <p:txBody>
          <a:bodyPr>
            <a:normAutofit/>
          </a:bodyPr>
          <a:lstStyle/>
          <a:p>
            <a:r>
              <a:rPr lang="en-US" dirty="0" err="1"/>
              <a:t>TerminalFactory</a:t>
            </a:r>
            <a:r>
              <a:rPr lang="en-US" dirty="0"/>
              <a:t> factory = </a:t>
            </a:r>
            <a:r>
              <a:rPr lang="en-US" dirty="0" err="1"/>
              <a:t>TerminalFactory.getDefault</a:t>
            </a:r>
            <a:r>
              <a:rPr lang="en-US" dirty="0"/>
              <a:t>();</a:t>
            </a:r>
          </a:p>
          <a:p>
            <a:r>
              <a:rPr lang="en-US" dirty="0" err="1" smtClean="0"/>
              <a:t>CardTerminals</a:t>
            </a:r>
            <a:r>
              <a:rPr lang="en-US" dirty="0" smtClean="0"/>
              <a:t> </a:t>
            </a:r>
            <a:r>
              <a:rPr lang="en-US" dirty="0"/>
              <a:t>terminals = </a:t>
            </a:r>
            <a:r>
              <a:rPr lang="en-US" dirty="0" err="1"/>
              <a:t>factory.terminals</a:t>
            </a:r>
            <a:r>
              <a:rPr lang="en-US" dirty="0"/>
              <a:t>();</a:t>
            </a:r>
          </a:p>
          <a:p>
            <a:r>
              <a:rPr lang="en-US" dirty="0" smtClean="0"/>
              <a:t>List</a:t>
            </a:r>
            <a:r>
              <a:rPr lang="en-US" dirty="0"/>
              <a:t>&lt;</a:t>
            </a:r>
            <a:r>
              <a:rPr lang="en-US" dirty="0" err="1"/>
              <a:t>CardTerminal</a:t>
            </a:r>
            <a:r>
              <a:rPr lang="en-US" dirty="0"/>
              <a:t>&gt; list = </a:t>
            </a:r>
            <a:r>
              <a:rPr lang="en-US" dirty="0" err="1"/>
              <a:t>terminals.list</a:t>
            </a:r>
            <a:r>
              <a:rPr lang="en-US" dirty="0"/>
              <a:t>();</a:t>
            </a:r>
          </a:p>
          <a:p>
            <a:r>
              <a:rPr lang="en-US" dirty="0" err="1" smtClean="0"/>
              <a:t>CardTerminal</a:t>
            </a:r>
            <a:r>
              <a:rPr lang="en-US" dirty="0" smtClean="0"/>
              <a:t> </a:t>
            </a:r>
            <a:r>
              <a:rPr lang="en-US" dirty="0" err="1"/>
              <a:t>cardTerminal</a:t>
            </a:r>
            <a:r>
              <a:rPr lang="en-US" dirty="0"/>
              <a:t> = </a:t>
            </a:r>
            <a:r>
              <a:rPr lang="en-US" dirty="0" err="1"/>
              <a:t>list.get</a:t>
            </a:r>
            <a:r>
              <a:rPr lang="en-US" dirty="0"/>
              <a:t>(0);</a:t>
            </a:r>
          </a:p>
        </p:txBody>
      </p:sp>
      <p:sp>
        <p:nvSpPr>
          <p:cNvPr id="4" name="Slide Number Placeholder 3"/>
          <p:cNvSpPr>
            <a:spLocks noGrp="1"/>
          </p:cNvSpPr>
          <p:nvPr>
            <p:ph type="sldNum" sz="quarter" idx="12"/>
          </p:nvPr>
        </p:nvSpPr>
        <p:spPr/>
        <p:txBody>
          <a:bodyPr/>
          <a:lstStyle/>
          <a:p>
            <a:fld id="{C51EAA63-D034-42AE-91FA-B13B9518C7BE}" type="slidenum">
              <a:rPr lang="en-US" smtClean="0"/>
              <a:pPr/>
              <a:t>28</a:t>
            </a:fld>
            <a:endParaRPr lang="en-US"/>
          </a:p>
        </p:txBody>
      </p:sp>
    </p:spTree>
    <p:extLst>
      <p:ext uri="{BB962C8B-B14F-4D97-AF65-F5344CB8AC3E}">
        <p14:creationId xmlns:p14="http://schemas.microsoft.com/office/powerpoint/2010/main" val="1414111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Waiting for a Card</a:t>
            </a:r>
            <a:endParaRPr lang="en-US" dirty="0"/>
          </a:p>
        </p:txBody>
      </p:sp>
      <p:sp>
        <p:nvSpPr>
          <p:cNvPr id="5" name="Content Placeholder 4"/>
          <p:cNvSpPr>
            <a:spLocks noGrp="1"/>
          </p:cNvSpPr>
          <p:nvPr>
            <p:ph idx="1"/>
          </p:nvPr>
        </p:nvSpPr>
        <p:spPr/>
        <p:txBody>
          <a:bodyPr>
            <a:normAutofit/>
          </a:bodyPr>
          <a:lstStyle/>
          <a:p>
            <a:r>
              <a:rPr lang="en-US" dirty="0"/>
              <a:t>while (true) {</a:t>
            </a:r>
          </a:p>
          <a:p>
            <a:r>
              <a:rPr lang="en-US" dirty="0" smtClean="0"/>
              <a:t>    </a:t>
            </a:r>
            <a:r>
              <a:rPr lang="en-US" dirty="0" err="1" smtClean="0"/>
              <a:t>cardTerminal.waitForCardPresent</a:t>
            </a:r>
            <a:r>
              <a:rPr lang="en-US" dirty="0"/>
              <a:t>(0);</a:t>
            </a:r>
          </a:p>
          <a:p>
            <a:r>
              <a:rPr lang="en-US" dirty="0"/>
              <a:t> </a:t>
            </a:r>
            <a:r>
              <a:rPr lang="en-US" dirty="0" smtClean="0"/>
              <a:t>   </a:t>
            </a:r>
            <a:r>
              <a:rPr lang="en-US" dirty="0" err="1" smtClean="0"/>
              <a:t>handleCard</a:t>
            </a:r>
            <a:r>
              <a:rPr lang="en-US" dirty="0"/>
              <a:t>(</a:t>
            </a:r>
            <a:r>
              <a:rPr lang="en-US" dirty="0" err="1"/>
              <a:t>cardTerminal</a:t>
            </a:r>
            <a:r>
              <a:rPr lang="en-US" dirty="0"/>
              <a:t>);</a:t>
            </a:r>
          </a:p>
          <a:p>
            <a:r>
              <a:rPr lang="en-US" dirty="0"/>
              <a:t> </a:t>
            </a:r>
            <a:r>
              <a:rPr lang="en-US" dirty="0" smtClean="0"/>
              <a:t>   </a:t>
            </a:r>
            <a:r>
              <a:rPr lang="en-US" dirty="0" err="1"/>
              <a:t>cardTerminal.waitForCardAbsent</a:t>
            </a:r>
            <a:r>
              <a:rPr lang="en-US" dirty="0"/>
              <a:t>(0);</a:t>
            </a:r>
          </a:p>
          <a:p>
            <a:r>
              <a:rPr lang="en-US" dirty="0" smtClean="0"/>
              <a: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29</a:t>
            </a:fld>
            <a:endParaRPr lang="en-US"/>
          </a:p>
        </p:txBody>
      </p:sp>
    </p:spTree>
    <p:extLst>
      <p:ext uri="{BB962C8B-B14F-4D97-AF65-F5344CB8AC3E}">
        <p14:creationId xmlns:p14="http://schemas.microsoft.com/office/powerpoint/2010/main" val="56864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2372156"/>
            <a:ext cx="12364638" cy="16486184"/>
          </a:xfrm>
          <a:prstGeom prst="rect">
            <a:avLst/>
          </a:prstGeom>
        </p:spPr>
      </p:pic>
    </p:spTree>
    <p:extLst>
      <p:ext uri="{BB962C8B-B14F-4D97-AF65-F5344CB8AC3E}">
        <p14:creationId xmlns:p14="http://schemas.microsoft.com/office/powerpoint/2010/main" val="408668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Data</a:t>
            </a:r>
            <a:endParaRPr lang="en-US" dirty="0"/>
          </a:p>
        </p:txBody>
      </p:sp>
      <p:sp>
        <p:nvSpPr>
          <p:cNvPr id="5" name="Content Placeholder 4"/>
          <p:cNvSpPr>
            <a:spLocks noGrp="1"/>
          </p:cNvSpPr>
          <p:nvPr>
            <p:ph idx="1"/>
          </p:nvPr>
        </p:nvSpPr>
        <p:spPr/>
        <p:txBody>
          <a:bodyPr>
            <a:normAutofit/>
          </a:bodyPr>
          <a:lstStyle/>
          <a:p>
            <a:r>
              <a:rPr lang="en-US" dirty="0" smtClean="0"/>
              <a:t>card </a:t>
            </a:r>
            <a:r>
              <a:rPr lang="en-US" dirty="0"/>
              <a:t>= </a:t>
            </a:r>
            <a:r>
              <a:rPr lang="en-US" dirty="0" err="1"/>
              <a:t>cardTerminal.connect</a:t>
            </a:r>
            <a:r>
              <a:rPr lang="en-US" dirty="0"/>
              <a:t>("*");</a:t>
            </a:r>
          </a:p>
          <a:p>
            <a:r>
              <a:rPr lang="en-US" dirty="0" err="1" smtClean="0"/>
              <a:t>CardChannel</a:t>
            </a:r>
            <a:r>
              <a:rPr lang="en-US" dirty="0" smtClean="0"/>
              <a:t> </a:t>
            </a:r>
            <a:r>
              <a:rPr lang="en-US" dirty="0"/>
              <a:t>channel = </a:t>
            </a:r>
            <a:r>
              <a:rPr lang="en-US" dirty="0" err="1"/>
              <a:t>card.getBasicChannel</a:t>
            </a:r>
            <a:r>
              <a:rPr lang="en-US" dirty="0"/>
              <a:t>();</a:t>
            </a:r>
          </a:p>
          <a:p>
            <a:r>
              <a:rPr lang="en-US" dirty="0" err="1" smtClean="0"/>
              <a:t>CommandAPDU</a:t>
            </a:r>
            <a:r>
              <a:rPr lang="en-US" dirty="0" smtClean="0"/>
              <a:t> </a:t>
            </a:r>
            <a:r>
              <a:rPr lang="en-US" dirty="0"/>
              <a:t>command = new </a:t>
            </a:r>
            <a:r>
              <a:rPr lang="en-US" dirty="0" err="1"/>
              <a:t>CommandAPDU</a:t>
            </a:r>
            <a:r>
              <a:rPr lang="en-US" dirty="0"/>
              <a:t>(</a:t>
            </a:r>
            <a:r>
              <a:rPr lang="en-US" dirty="0" err="1"/>
              <a:t>getAddress</a:t>
            </a:r>
            <a:r>
              <a:rPr lang="en-US" dirty="0"/>
              <a:t>);</a:t>
            </a:r>
          </a:p>
          <a:p>
            <a:r>
              <a:rPr lang="en-US" dirty="0" err="1" smtClean="0"/>
              <a:t>ResponseAPDU</a:t>
            </a:r>
            <a:r>
              <a:rPr lang="en-US" dirty="0" smtClean="0"/>
              <a:t> </a:t>
            </a:r>
            <a:r>
              <a:rPr lang="en-US" dirty="0"/>
              <a:t>response = </a:t>
            </a:r>
            <a:r>
              <a:rPr lang="en-US" dirty="0" err="1"/>
              <a:t>channel.transmit</a:t>
            </a:r>
            <a:r>
              <a:rPr lang="en-US" dirty="0"/>
              <a:t>(command);</a:t>
            </a:r>
          </a:p>
          <a:p>
            <a:r>
              <a:rPr lang="en-US" dirty="0"/>
              <a:t>            byte[] </a:t>
            </a:r>
            <a:r>
              <a:rPr lang="en-US" dirty="0" err="1"/>
              <a:t>uidBytes</a:t>
            </a:r>
            <a:r>
              <a:rPr lang="en-US" dirty="0"/>
              <a:t> = </a:t>
            </a:r>
            <a:r>
              <a:rPr lang="en-US" dirty="0" err="1"/>
              <a:t>response.getData</a:t>
            </a:r>
            <a:r>
              <a:rPr lang="en-US" dirty="0"/>
              <a:t>();</a:t>
            </a:r>
          </a:p>
        </p:txBody>
      </p:sp>
      <p:sp>
        <p:nvSpPr>
          <p:cNvPr id="4" name="Slide Number Placeholder 3"/>
          <p:cNvSpPr>
            <a:spLocks noGrp="1"/>
          </p:cNvSpPr>
          <p:nvPr>
            <p:ph type="sldNum" sz="quarter" idx="12"/>
          </p:nvPr>
        </p:nvSpPr>
        <p:spPr/>
        <p:txBody>
          <a:bodyPr/>
          <a:lstStyle/>
          <a:p>
            <a:fld id="{C51EAA63-D034-42AE-91FA-B13B9518C7BE}" type="slidenum">
              <a:rPr lang="en-US" smtClean="0"/>
              <a:pPr/>
              <a:t>30</a:t>
            </a:fld>
            <a:endParaRPr lang="en-US"/>
          </a:p>
        </p:txBody>
      </p:sp>
    </p:spTree>
    <p:extLst>
      <p:ext uri="{BB962C8B-B14F-4D97-AF65-F5344CB8AC3E}">
        <p14:creationId xmlns:p14="http://schemas.microsoft.com/office/powerpoint/2010/main" val="421481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Ultimaker</a:t>
            </a:r>
            <a:r>
              <a:rPr lang="en-US" dirty="0" smtClean="0"/>
              <a:t> 2</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
        <p:nvSpPr>
          <p:cNvPr id="4" name="Slide Number Placeholder 3"/>
          <p:cNvSpPr>
            <a:spLocks noGrp="1"/>
          </p:cNvSpPr>
          <p:nvPr>
            <p:ph type="sldNum" sz="quarter" idx="4294967295"/>
          </p:nvPr>
        </p:nvSpPr>
        <p:spPr>
          <a:xfrm>
            <a:off x="11707316" y="6556248"/>
            <a:ext cx="381661" cy="182880"/>
          </a:xfrm>
          <a:prstGeom prst="rect">
            <a:avLst/>
          </a:prstGeom>
        </p:spPr>
        <p:txBody>
          <a:bodyPr lIns="91436" tIns="45719" rIns="91436" bIns="45719"/>
          <a:lstStyle/>
          <a:p>
            <a:fld id="{C51EAA63-D034-42AE-91FA-B13B9518C7BE}" type="slidenum">
              <a:rPr lang="en-US" smtClean="0"/>
              <a:pPr/>
              <a:t>31</a:t>
            </a:fld>
            <a:endParaRPr lang="en-US"/>
          </a:p>
        </p:txBody>
      </p:sp>
    </p:spTree>
    <p:extLst>
      <p:ext uri="{BB962C8B-B14F-4D97-AF65-F5344CB8AC3E}">
        <p14:creationId xmlns:p14="http://schemas.microsoft.com/office/powerpoint/2010/main" val="284522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pi.jpg"/>
          <p:cNvPicPr>
            <a:picLocks noGrp="1" noChangeAspect="1"/>
          </p:cNvPicPr>
          <p:nvPr>
            <p:ph idx="1"/>
          </p:nvPr>
        </p:nvPicPr>
        <p:blipFill>
          <a:blip r:embed="rId3" cstate="print">
            <a:extLst>
              <a:ext uri="{28A0092B-C50C-407E-A947-70E740481C1C}">
                <a14:useLocalDpi xmlns:a14="http://schemas.microsoft.com/office/drawing/2010/main"/>
              </a:ext>
            </a:extLst>
          </a:blip>
          <a:srcRect/>
          <a:stretch>
            <a:fillRect/>
          </a:stretch>
        </p:blipFill>
        <p:spPr>
          <a:xfrm>
            <a:off x="0" y="0"/>
            <a:ext cx="12188825" cy="6858000"/>
          </a:xfrm>
        </p:spPr>
      </p:pic>
      <p:sp>
        <p:nvSpPr>
          <p:cNvPr id="4" name="Slide Number Placeholder 3"/>
          <p:cNvSpPr>
            <a:spLocks noGrp="1"/>
          </p:cNvSpPr>
          <p:nvPr>
            <p:ph type="sldNum" sz="quarter" idx="4294967295"/>
          </p:nvPr>
        </p:nvSpPr>
        <p:spPr>
          <a:xfrm>
            <a:off x="11707316" y="6556248"/>
            <a:ext cx="381661" cy="182880"/>
          </a:xfrm>
          <a:prstGeom prst="rect">
            <a:avLst/>
          </a:prstGeom>
        </p:spPr>
        <p:txBody>
          <a:bodyPr lIns="91436" tIns="45719" rIns="91436" bIns="45719"/>
          <a:lstStyle/>
          <a:p>
            <a:fld id="{C51EAA63-D034-42AE-91FA-B13B9518C7BE}" type="slidenum">
              <a:rPr lang="en-US" smtClean="0"/>
              <a:pPr/>
              <a:t>32</a:t>
            </a:fld>
            <a:endParaRPr lang="en-US"/>
          </a:p>
        </p:txBody>
      </p:sp>
    </p:spTree>
    <p:extLst>
      <p:ext uri="{BB962C8B-B14F-4D97-AF65-F5344CB8AC3E}">
        <p14:creationId xmlns:p14="http://schemas.microsoft.com/office/powerpoint/2010/main" val="353598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Constructive Geometry (JCSG / </a:t>
            </a:r>
            <a:r>
              <a:rPr lang="en-US" dirty="0" err="1" smtClean="0"/>
              <a:t>JFXScad</a:t>
            </a:r>
            <a:r>
              <a:rPr lang="en-US" dirty="0" smtClean="0"/>
              <a:t>)</a:t>
            </a:r>
            <a:endParaRPr lang="en-US" dirty="0"/>
          </a:p>
        </p:txBody>
      </p:sp>
      <p:sp>
        <p:nvSpPr>
          <p:cNvPr id="3" name="Content Placeholder 2"/>
          <p:cNvSpPr>
            <a:spLocks noGrp="1"/>
          </p:cNvSpPr>
          <p:nvPr>
            <p:ph idx="1"/>
          </p:nvPr>
        </p:nvSpPr>
        <p:spPr/>
        <p:txBody>
          <a:bodyPr/>
          <a:lstStyle/>
          <a:p>
            <a:r>
              <a:rPr lang="en-US" dirty="0" smtClean="0"/>
              <a:t>Create geometries from pure Java code</a:t>
            </a:r>
          </a:p>
          <a:p>
            <a:r>
              <a:rPr lang="en-US" dirty="0" smtClean="0"/>
              <a:t>Visualize with a JavaFX user interface</a:t>
            </a:r>
          </a:p>
          <a:p>
            <a:r>
              <a:rPr lang="en-US" dirty="0" smtClean="0"/>
              <a:t>Generate STL files for 3D printing</a:t>
            </a:r>
          </a:p>
          <a:p>
            <a:pPr marL="0" indent="0">
              <a:buNone/>
            </a:pPr>
            <a:endParaRPr lang="en-US" dirty="0"/>
          </a:p>
          <a:p>
            <a:r>
              <a:rPr lang="en-US" dirty="0" smtClean="0"/>
              <a:t>Project sites:</a:t>
            </a:r>
          </a:p>
          <a:p>
            <a:pPr marL="0" indent="0">
              <a:buNone/>
            </a:pPr>
            <a:r>
              <a:rPr lang="en-US" sz="4000" dirty="0">
                <a:hlinkClick r:id="rId2"/>
              </a:rPr>
              <a:t>https://github.com/miho/JCSG</a:t>
            </a:r>
            <a:endParaRPr lang="en-US" sz="4000" dirty="0"/>
          </a:p>
          <a:p>
            <a:pPr marL="0" indent="0">
              <a:buNone/>
            </a:pPr>
            <a:r>
              <a:rPr lang="en-US" sz="4000" dirty="0">
                <a:hlinkClick r:id="rId3"/>
              </a:rPr>
              <a:t>https://github.com/miho/JFXScad</a:t>
            </a:r>
            <a:endParaRPr lang="en-US" sz="4000" dirty="0"/>
          </a:p>
          <a:p>
            <a:pPr marL="0" indent="0">
              <a:buNone/>
            </a:pPr>
            <a:endParaRPr lang="en-US" sz="4800" dirty="0"/>
          </a:p>
        </p:txBody>
      </p:sp>
      <p:sp>
        <p:nvSpPr>
          <p:cNvPr id="4" name="Slide Number Placeholder 3"/>
          <p:cNvSpPr>
            <a:spLocks noGrp="1"/>
          </p:cNvSpPr>
          <p:nvPr>
            <p:ph type="sldNum" sz="quarter" idx="4294967295"/>
          </p:nvPr>
        </p:nvSpPr>
        <p:spPr>
          <a:xfrm>
            <a:off x="11707316" y="6556248"/>
            <a:ext cx="381661" cy="182880"/>
          </a:xfrm>
          <a:prstGeom prst="rect">
            <a:avLst/>
          </a:prstGeom>
        </p:spPr>
        <p:txBody>
          <a:bodyPr lIns="91436" tIns="45719" rIns="91436" bIns="45719"/>
          <a:lstStyle/>
          <a:p>
            <a:fld id="{C51EAA63-D034-42AE-91FA-B13B9518C7BE}" type="slidenum">
              <a:rPr lang="en-US" smtClean="0"/>
              <a:pPr/>
              <a:t>33</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83474" y="1509359"/>
            <a:ext cx="3691266" cy="2317703"/>
          </a:xfrm>
          <a:prstGeom prst="rect">
            <a:avLst/>
          </a:prstGeom>
        </p:spPr>
      </p:pic>
    </p:spTree>
    <p:extLst>
      <p:ext uri="{BB962C8B-B14F-4D97-AF65-F5344CB8AC3E}">
        <p14:creationId xmlns:p14="http://schemas.microsoft.com/office/powerpoint/2010/main" val="89708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racelet_20140919175342.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14425" y="263541"/>
            <a:ext cx="8070380" cy="6052785"/>
          </a:xfrm>
        </p:spPr>
      </p:pic>
      <p:sp>
        <p:nvSpPr>
          <p:cNvPr id="4" name="Slide Number Placeholder 3"/>
          <p:cNvSpPr>
            <a:spLocks noGrp="1"/>
          </p:cNvSpPr>
          <p:nvPr>
            <p:ph type="sldNum" sz="quarter" idx="4294967295"/>
          </p:nvPr>
        </p:nvSpPr>
        <p:spPr>
          <a:xfrm>
            <a:off x="11707316" y="6556248"/>
            <a:ext cx="381661" cy="182880"/>
          </a:xfrm>
          <a:prstGeom prst="rect">
            <a:avLst/>
          </a:prstGeom>
        </p:spPr>
        <p:txBody>
          <a:bodyPr lIns="91436" tIns="45719" rIns="91436" bIns="45719"/>
          <a:lstStyle/>
          <a:p>
            <a:fld id="{C51EAA63-D034-42AE-91FA-B13B9518C7BE}" type="slidenum">
              <a:rPr lang="en-US" smtClean="0"/>
              <a:pPr/>
              <a:t>34</a:t>
            </a:fld>
            <a:endParaRPr lang="en-US"/>
          </a:p>
        </p:txBody>
      </p:sp>
    </p:spTree>
    <p:extLst>
      <p:ext uri="{BB962C8B-B14F-4D97-AF65-F5344CB8AC3E}">
        <p14:creationId xmlns:p14="http://schemas.microsoft.com/office/powerpoint/2010/main" val="261399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Book Announcement</a:t>
            </a:r>
            <a:endParaRPr lang="en-US" dirty="0"/>
          </a:p>
        </p:txBody>
      </p:sp>
      <p:sp>
        <p:nvSpPr>
          <p:cNvPr id="3" name="Content Placeholder 2"/>
          <p:cNvSpPr>
            <a:spLocks noGrp="1"/>
          </p:cNvSpPr>
          <p:nvPr>
            <p:ph idx="1"/>
          </p:nvPr>
        </p:nvSpPr>
        <p:spPr/>
        <p:txBody>
          <a:bodyPr/>
          <a:lstStyle/>
          <a:p>
            <a:r>
              <a:rPr lang="en-US" dirty="0" smtClean="0"/>
              <a:t>Raspberry Pi with Java</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35</a:t>
            </a:fld>
            <a:endParaRPr lang="en-US"/>
          </a:p>
        </p:txBody>
      </p:sp>
    </p:spTree>
    <p:extLst>
      <p:ext uri="{BB962C8B-B14F-4D97-AF65-F5344CB8AC3E}">
        <p14:creationId xmlns:p14="http://schemas.microsoft.com/office/powerpoint/2010/main" val="38288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4"/>
          <p:cNvSpPr txBox="1">
            <a:spLocks noChangeArrowheads="1"/>
          </p:cNvSpPr>
          <p:nvPr/>
        </p:nvSpPr>
        <p:spPr bwMode="auto">
          <a:xfrm>
            <a:off x="598980" y="1804736"/>
            <a:ext cx="4876910" cy="1585027"/>
          </a:xfrm>
          <a:prstGeom prst="rect">
            <a:avLst/>
          </a:prstGeom>
          <a:noFill/>
          <a:ln w="9525">
            <a:noFill/>
            <a:miter lim="800000"/>
            <a:headEnd/>
            <a:tailEnd/>
          </a:ln>
        </p:spPr>
        <p:txBody>
          <a:bodyPr wrap="none" lIns="121899" tIns="60949" rIns="121899" bIns="60949">
            <a:prstTxWarp prst="textNoShape">
              <a:avLst/>
            </a:prstTxWarp>
            <a:spAutoFit/>
          </a:bodyPr>
          <a:lstStyle/>
          <a:p>
            <a:r>
              <a:rPr lang="en-US" sz="3700" dirty="0">
                <a:solidFill>
                  <a:schemeClr val="bg1"/>
                </a:solidFill>
              </a:rPr>
              <a:t>Stephen Chin</a:t>
            </a:r>
          </a:p>
          <a:p>
            <a:r>
              <a:rPr lang="en-US" sz="2900" dirty="0">
                <a:solidFill>
                  <a:schemeClr val="bg1"/>
                </a:solidFill>
              </a:rPr>
              <a:t>tweet: @</a:t>
            </a:r>
            <a:r>
              <a:rPr lang="en-US" sz="2900" dirty="0" err="1">
                <a:solidFill>
                  <a:schemeClr val="bg1"/>
                </a:solidFill>
              </a:rPr>
              <a:t>steveonjava</a:t>
            </a:r>
            <a:endParaRPr lang="en-US" sz="2900" dirty="0">
              <a:solidFill>
                <a:schemeClr val="bg1"/>
              </a:solidFill>
            </a:endParaRPr>
          </a:p>
          <a:p>
            <a:r>
              <a:rPr lang="en-US" sz="2900" dirty="0">
                <a:solidFill>
                  <a:schemeClr val="bg1"/>
                </a:solidFill>
              </a:rPr>
              <a:t>blog: http://</a:t>
            </a:r>
            <a:r>
              <a:rPr lang="en-US" sz="2900" dirty="0" err="1">
                <a:solidFill>
                  <a:schemeClr val="bg1"/>
                </a:solidFill>
              </a:rPr>
              <a:t>steveonjava.com</a:t>
            </a:r>
            <a:endParaRPr lang="en-US" sz="2900" dirty="0">
              <a:solidFill>
                <a:schemeClr val="bg1"/>
              </a:solidFill>
            </a:endParaRPr>
          </a:p>
        </p:txBody>
      </p:sp>
      <p:sp>
        <p:nvSpPr>
          <p:cNvPr id="13" name="TextBox 12"/>
          <p:cNvSpPr txBox="1"/>
          <p:nvPr/>
        </p:nvSpPr>
        <p:spPr>
          <a:xfrm>
            <a:off x="8171108" y="5902550"/>
            <a:ext cx="3751439" cy="538587"/>
          </a:xfrm>
          <a:prstGeom prst="rect">
            <a:avLst/>
          </a:prstGeom>
          <a:noFill/>
        </p:spPr>
        <p:txBody>
          <a:bodyPr wrap="none" lIns="121899" tIns="60949" rIns="121899" bIns="60949" rtlCol="0">
            <a:spAutoFit/>
          </a:bodyPr>
          <a:lstStyle/>
          <a:p>
            <a:pPr algn="ctr"/>
            <a:r>
              <a:rPr lang="en-US" sz="2700" u="sng" dirty="0" err="1">
                <a:solidFill>
                  <a:schemeClr val="bg1"/>
                </a:solidFill>
                <a:latin typeface="Copperplate Gothic Bold"/>
                <a:cs typeface="Copperplate Gothic Bold"/>
              </a:rPr>
              <a:t>nighthacking.com</a:t>
            </a:r>
            <a:endParaRPr lang="en-US" sz="2700" u="sng" dirty="0">
              <a:solidFill>
                <a:schemeClr val="bg1"/>
              </a:solidFill>
              <a:latin typeface="Copperplate Gothic Bold"/>
              <a:cs typeface="Copperplate Gothic Bold"/>
            </a:endParaRPr>
          </a:p>
        </p:txBody>
      </p:sp>
      <p:sp>
        <p:nvSpPr>
          <p:cNvPr id="14" name="TextBox 13"/>
          <p:cNvSpPr txBox="1"/>
          <p:nvPr/>
        </p:nvSpPr>
        <p:spPr>
          <a:xfrm>
            <a:off x="8442872" y="4794316"/>
            <a:ext cx="3207927" cy="1107973"/>
          </a:xfrm>
          <a:prstGeom prst="rect">
            <a:avLst/>
          </a:prstGeom>
          <a:noFill/>
        </p:spPr>
        <p:txBody>
          <a:bodyPr wrap="none" lIns="121899" tIns="60949" rIns="121899" bIns="60949" rtlCol="0">
            <a:spAutoFit/>
          </a:bodyPr>
          <a:lstStyle/>
          <a:p>
            <a:pPr algn="ctr"/>
            <a:r>
              <a:rPr lang="en-US" sz="3200" dirty="0">
                <a:solidFill>
                  <a:schemeClr val="bg2">
                    <a:lumMod val="60000"/>
                    <a:lumOff val="40000"/>
                  </a:schemeClr>
                </a:solidFill>
                <a:latin typeface="Copperplate Gothic Bold"/>
                <a:cs typeface="Copperplate Gothic Bold"/>
              </a:rPr>
              <a:t>Real Geeks</a:t>
            </a:r>
          </a:p>
          <a:p>
            <a:pPr algn="ctr"/>
            <a:r>
              <a:rPr lang="en-US" sz="3200" dirty="0">
                <a:solidFill>
                  <a:schemeClr val="bg2">
                    <a:lumMod val="60000"/>
                    <a:lumOff val="40000"/>
                  </a:schemeClr>
                </a:solidFill>
                <a:latin typeface="Copperplate Gothic Bold"/>
                <a:cs typeface="Copperplate Gothic Bold"/>
              </a:rPr>
              <a:t>Live Hacking</a:t>
            </a:r>
          </a:p>
        </p:txBody>
      </p:sp>
      <p:sp>
        <p:nvSpPr>
          <p:cNvPr id="4" name="Rectangle 3"/>
          <p:cNvSpPr/>
          <p:nvPr/>
        </p:nvSpPr>
        <p:spPr>
          <a:xfrm>
            <a:off x="8676363" y="298311"/>
            <a:ext cx="2740927" cy="400087"/>
          </a:xfrm>
          <a:prstGeom prst="rect">
            <a:avLst/>
          </a:prstGeom>
        </p:spPr>
        <p:txBody>
          <a:bodyPr wrap="none" lIns="121899" tIns="60949" rIns="121899" bIns="60949">
            <a:spAutoFit/>
          </a:bodyPr>
          <a:lstStyle/>
          <a:p>
            <a:pPr algn="ctr"/>
            <a:r>
              <a:rPr lang="en-US" dirty="0" err="1" smtClean="0">
                <a:solidFill>
                  <a:schemeClr val="bg1"/>
                </a:solidFill>
                <a:latin typeface="Copperplate Gothic Bold"/>
                <a:cs typeface="Copperplate Gothic Bold"/>
              </a:rPr>
              <a:t>NightHacking</a:t>
            </a:r>
            <a:r>
              <a:rPr lang="en-US" dirty="0" smtClean="0">
                <a:solidFill>
                  <a:schemeClr val="bg1"/>
                </a:solidFill>
                <a:latin typeface="Copperplate Gothic Bold"/>
                <a:cs typeface="Copperplate Gothic Bold"/>
              </a:rPr>
              <a:t> </a:t>
            </a:r>
            <a:r>
              <a:rPr lang="en-US" dirty="0">
                <a:solidFill>
                  <a:schemeClr val="bg1"/>
                </a:solidFill>
                <a:latin typeface="Copperplate Gothic Bold"/>
                <a:cs typeface="Copperplate Gothic Bold"/>
              </a:rPr>
              <a:t>Tour</a:t>
            </a:r>
            <a:endParaRPr lang="en-US" dirty="0">
              <a:solidFill>
                <a:schemeClr val="bg1"/>
              </a:solidFill>
            </a:endParaRPr>
          </a:p>
        </p:txBody>
      </p:sp>
      <p:pic>
        <p:nvPicPr>
          <p:cNvPr id="3" name="Picture 2" descr="NightHackingBadg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8659" y="1042053"/>
            <a:ext cx="3529031" cy="3529951"/>
          </a:xfrm>
          <a:prstGeom prst="rect">
            <a:avLst/>
          </a:prstGeom>
        </p:spPr>
      </p:pic>
    </p:spTree>
    <p:extLst>
      <p:ext uri="{BB962C8B-B14F-4D97-AF65-F5344CB8AC3E}">
        <p14:creationId xmlns:p14="http://schemas.microsoft.com/office/powerpoint/2010/main" val="71590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pPr/>
              <a:t>37</a:t>
            </a:fld>
            <a:endParaRPr lang="en-US"/>
          </a:p>
        </p:txBody>
      </p:sp>
    </p:spTree>
    <p:extLst>
      <p:ext uri="{BB962C8B-B14F-4D97-AF65-F5344CB8AC3E}">
        <p14:creationId xmlns:p14="http://schemas.microsoft.com/office/powerpoint/2010/main" val="1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 Scale</a:t>
            </a:r>
            <a:endParaRPr lang="en-US" dirty="0"/>
          </a:p>
        </p:txBody>
      </p:sp>
      <p:pic>
        <p:nvPicPr>
          <p:cNvPr id="7" name="Picture 6" descr="IMG_6826.JPG.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41416" y="-2021877"/>
            <a:ext cx="12899949" cy="12899949"/>
          </a:xfrm>
          <a:prstGeom prst="rect">
            <a:avLst/>
          </a:prstGeom>
        </p:spPr>
      </p:pic>
    </p:spTree>
    <p:extLst>
      <p:ext uri="{BB962C8B-B14F-4D97-AF65-F5344CB8AC3E}">
        <p14:creationId xmlns:p14="http://schemas.microsoft.com/office/powerpoint/2010/main" val="384705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IMG_6832.MOV.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03482" y="567709"/>
            <a:ext cx="3002267" cy="5283990"/>
          </a:xfrm>
          <a:prstGeom prst="rect">
            <a:avLst/>
          </a:prstGeom>
        </p:spPr>
      </p:pic>
    </p:spTree>
    <p:extLst>
      <p:ext uri="{BB962C8B-B14F-4D97-AF65-F5344CB8AC3E}">
        <p14:creationId xmlns:p14="http://schemas.microsoft.com/office/powerpoint/2010/main" val="211020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6796" y="-4093545"/>
            <a:ext cx="12751360" cy="17001813"/>
          </a:xfrm>
          <a:prstGeom prst="rect">
            <a:avLst/>
          </a:prstGeom>
        </p:spPr>
      </p:pic>
    </p:spTree>
    <p:extLst>
      <p:ext uri="{BB962C8B-B14F-4D97-AF65-F5344CB8AC3E}">
        <p14:creationId xmlns:p14="http://schemas.microsoft.com/office/powerpoint/2010/main" val="219219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1352312273_4929b3b5e8_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6" cy="8105569"/>
          </a:xfrm>
          <a:prstGeom prst="rect">
            <a:avLst/>
          </a:prstGeom>
        </p:spPr>
      </p:pic>
      <p:sp>
        <p:nvSpPr>
          <p:cNvPr id="4" name="Slide Number Placeholder 3"/>
          <p:cNvSpPr>
            <a:spLocks noGrp="1"/>
          </p:cNvSpPr>
          <p:nvPr>
            <p:ph type="sldNum" sz="quarter" idx="4294967295"/>
          </p:nvPr>
        </p:nvSpPr>
        <p:spPr>
          <a:xfrm>
            <a:off x="11707316" y="6556248"/>
            <a:ext cx="381661" cy="182880"/>
          </a:xfrm>
          <a:prstGeom prst="rect">
            <a:avLst/>
          </a:prstGeom>
        </p:spPr>
        <p:txBody>
          <a:bodyPr lIns="91436" tIns="45719" rIns="91436" bIns="45719"/>
          <a:lstStyle/>
          <a:p>
            <a:fld id="{C51EAA63-D034-42AE-91FA-B13B9518C7BE}" type="slidenum">
              <a:rPr lang="en-US" smtClean="0"/>
              <a:pPr/>
              <a:t>7</a:t>
            </a:fld>
            <a:endParaRPr lang="en-US"/>
          </a:p>
        </p:txBody>
      </p:sp>
      <p:sp>
        <p:nvSpPr>
          <p:cNvPr id="6" name="Title 5"/>
          <p:cNvSpPr txBox="1">
            <a:spLocks/>
          </p:cNvSpPr>
          <p:nvPr/>
        </p:nvSpPr>
        <p:spPr>
          <a:xfrm>
            <a:off x="531813" y="310988"/>
            <a:ext cx="11125199" cy="5654107"/>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r>
              <a:rPr lang="en-US" sz="6000" dirty="0" smtClean="0">
                <a:solidFill>
                  <a:schemeClr val="tx1">
                    <a:lumMod val="75000"/>
                  </a:schemeClr>
                </a:solidFill>
                <a:latin typeface="Avenir Light"/>
                <a:cs typeface="Avenir Light"/>
              </a:rPr>
              <a:t>Driving Test</a:t>
            </a:r>
            <a:endParaRPr lang="en-US" sz="6000" dirty="0">
              <a:solidFill>
                <a:schemeClr val="tx1">
                  <a:lumMod val="75000"/>
                </a:schemeClr>
              </a:solidFill>
              <a:latin typeface="Avenir Light"/>
              <a:cs typeface="Avenir Light"/>
            </a:endParaRPr>
          </a:p>
        </p:txBody>
      </p:sp>
      <p:sp>
        <p:nvSpPr>
          <p:cNvPr id="8" name="Rectangle 7"/>
          <p:cNvSpPr/>
          <p:nvPr/>
        </p:nvSpPr>
        <p:spPr>
          <a:xfrm>
            <a:off x="0" y="6488668"/>
            <a:ext cx="5605734" cy="369332"/>
          </a:xfrm>
          <a:prstGeom prst="rect">
            <a:avLst/>
          </a:prstGeom>
        </p:spPr>
        <p:txBody>
          <a:bodyPr wrap="none">
            <a:spAutoFit/>
          </a:bodyPr>
          <a:lstStyle/>
          <a:p>
            <a:r>
              <a:rPr lang="en-US" dirty="0"/>
              <a:t>https://</a:t>
            </a:r>
            <a:r>
              <a:rPr lang="en-US" dirty="0" err="1"/>
              <a:t>www.flickr.com</a:t>
            </a:r>
            <a:r>
              <a:rPr lang="en-US" dirty="0"/>
              <a:t>/photos/</a:t>
            </a:r>
            <a:r>
              <a:rPr lang="en-US" dirty="0" err="1"/>
              <a:t>davidyuweb</a:t>
            </a:r>
            <a:r>
              <a:rPr lang="en-US" dirty="0"/>
              <a:t>/1352312273</a:t>
            </a:r>
          </a:p>
        </p:txBody>
      </p:sp>
    </p:spTree>
    <p:extLst>
      <p:ext uri="{BB962C8B-B14F-4D97-AF65-F5344CB8AC3E}">
        <p14:creationId xmlns:p14="http://schemas.microsoft.com/office/powerpoint/2010/main" val="125760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8</a:t>
            </a:fld>
            <a:endParaRPr lang="en-US"/>
          </a:p>
        </p:txBody>
      </p:sp>
    </p:spTree>
    <p:extLst>
      <p:ext uri="{BB962C8B-B14F-4D97-AF65-F5344CB8AC3E}">
        <p14:creationId xmlns:p14="http://schemas.microsoft.com/office/powerpoint/2010/main" val="176761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9</a:t>
            </a:fld>
            <a:endParaRPr lang="en-US"/>
          </a:p>
        </p:txBody>
      </p:sp>
    </p:spTree>
    <p:extLst>
      <p:ext uri="{BB962C8B-B14F-4D97-AF65-F5344CB8AC3E}">
        <p14:creationId xmlns:p14="http://schemas.microsoft.com/office/powerpoint/2010/main" val="379634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JavaOne_16x9_2014-0718">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Java_16x9_2014-0714" id="{B99EDEF2-DFB1-4D3C-8A0D-D03344A8CC6A}" vid="{B91F7714-C332-46B1-A675-377F1E7D7271}"/>
    </a:ext>
  </a:extLst>
</a:theme>
</file>

<file path=ppt/theme/theme2.xml><?xml version="1.0" encoding="utf-8"?>
<a:theme xmlns:a="http://schemas.openxmlformats.org/drawingml/2006/main" name="Office Theme">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5D979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5D979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JavaOne_16x9_2014-0718</Template>
  <TotalTime>6274</TotalTime>
  <Words>556</Words>
  <Application>Microsoft Macintosh PowerPoint</Application>
  <PresentationFormat>Custom</PresentationFormat>
  <Paragraphs>147</Paragraphs>
  <Slides>38</Slides>
  <Notes>6</Notes>
  <HiddenSlides>0</HiddenSlides>
  <MMClips>2</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JavaOne_16x9_2014-0718</vt:lpstr>
      <vt:lpstr>Java with Raspberry Pi</vt:lpstr>
      <vt:lpstr>Java Scale</vt:lpstr>
      <vt:lpstr>PowerPoint Presentation</vt:lpstr>
      <vt:lpstr>Java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Up-Up-Down-Down-Left-Right-Left-Right B, A, Start</vt:lpstr>
      <vt:lpstr>Meet Mr. Grabby</vt:lpstr>
      <vt:lpstr>Meet Mr. Grabby</vt:lpstr>
      <vt:lpstr>Mr. Grabby's Back</vt:lpstr>
      <vt:lpstr>Controller</vt:lpstr>
      <vt:lpstr>Mr. Grabby's Belly</vt:lpstr>
      <vt:lpstr>How Line Followers Work</vt:lpstr>
      <vt:lpstr>Getting GPIO</vt:lpstr>
      <vt:lpstr>Line Following Algorithm</vt:lpstr>
      <vt:lpstr>Make your own Mr. Grabby</vt:lpstr>
      <vt:lpstr>PowerPoint Presentation</vt:lpstr>
      <vt:lpstr>Wearable Raspberry Pi</vt:lpstr>
      <vt:lpstr>PowerPoint Presentation</vt:lpstr>
      <vt:lpstr>RFID/NFC Reader Configuration</vt:lpstr>
      <vt:lpstr>Getting a Card Terminal</vt:lpstr>
      <vt:lpstr>Waiting for a Card</vt:lpstr>
      <vt:lpstr>Read Data</vt:lpstr>
      <vt:lpstr>Ultimaker 2</vt:lpstr>
      <vt:lpstr>PowerPoint Presentation</vt:lpstr>
      <vt:lpstr>Java Constructive Geometry (JCSG / JFXScad)</vt:lpstr>
      <vt:lpstr>PowerPoint Presentation</vt:lpstr>
      <vt:lpstr>New Book Announcement</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RWCRAWFO</dc:creator>
  <cp:lastModifiedBy>Stephen Chin</cp:lastModifiedBy>
  <cp:revision>106</cp:revision>
  <cp:lastPrinted>2014-07-15T22:40:20Z</cp:lastPrinted>
  <dcterms:created xsi:type="dcterms:W3CDTF">2014-07-21T22:14:47Z</dcterms:created>
  <dcterms:modified xsi:type="dcterms:W3CDTF">2015-03-11T18:18:48Z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